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7" r:id="rId3"/>
    <p:sldId id="269" r:id="rId4"/>
    <p:sldId id="270" r:id="rId5"/>
    <p:sldId id="268" r:id="rId6"/>
    <p:sldId id="271" r:id="rId7"/>
    <p:sldId id="259" r:id="rId8"/>
    <p:sldId id="264" r:id="rId9"/>
    <p:sldId id="260" r:id="rId10"/>
    <p:sldId id="272" r:id="rId11"/>
    <p:sldId id="273" r:id="rId12"/>
    <p:sldId id="262" r:id="rId13"/>
    <p:sldId id="261" r:id="rId14"/>
    <p:sldId id="274" r:id="rId15"/>
    <p:sldId id="277" r:id="rId16"/>
    <p:sldId id="276" r:id="rId17"/>
    <p:sldId id="263"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BAE"/>
    <a:srgbClr val="FC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fld id="{32637B58-87C1-446D-BDA9-B06F4BCF7782}" type="datetimeFigureOut">
              <a:rPr lang="en-US" smtClean="0"/>
              <a:t>7/28/2024</a:t>
            </a:fld>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660815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fld id="{32637B58-87C1-446D-BDA9-B06F4BCF7782}" type="datetimeFigureOut">
              <a:rPr lang="en-US" smtClean="0"/>
              <a:t>7/28/2024</a:t>
            </a:fld>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99496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fld id="{32637B58-87C1-446D-BDA9-B06F4BCF7782}" type="datetimeFigureOut">
              <a:rPr lang="en-US" smtClean="0"/>
              <a:t>7/28/2024</a:t>
            </a:fld>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42150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fld id="{32637B58-87C1-446D-BDA9-B06F4BCF7782}" type="datetimeFigureOut">
              <a:rPr lang="en-US" smtClean="0"/>
              <a:t>7/28/2024</a:t>
            </a:fld>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t>‹#›</a:t>
            </a:fld>
            <a:endParaRPr lang="en-US"/>
          </a:p>
        </p:txBody>
      </p:sp>
    </p:spTree>
    <p:extLst>
      <p:ext uri="{BB962C8B-B14F-4D97-AF65-F5344CB8AC3E}">
        <p14:creationId xmlns:p14="http://schemas.microsoft.com/office/powerpoint/2010/main" val="1830564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fld id="{32637B58-87C1-446D-BDA9-B06F4BCF7782}" type="datetimeFigureOut">
              <a:rPr lang="en-US" smtClean="0"/>
              <a:t>7/28/2024</a:t>
            </a:fld>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92954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fld id="{32637B58-87C1-446D-BDA9-B06F4BCF7782}" type="datetimeFigureOut">
              <a:rPr lang="en-US" smtClean="0"/>
              <a:t>7/28/2024</a:t>
            </a:fld>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72781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fld id="{32637B58-87C1-446D-BDA9-B06F4BCF7782}" type="datetimeFigureOut">
              <a:rPr lang="en-US" smtClean="0"/>
              <a:t>7/28/2024</a:t>
            </a:fld>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79601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fld id="{32637B58-87C1-446D-BDA9-B06F4BCF7782}" type="datetimeFigureOut">
              <a:rPr lang="en-US" smtClean="0"/>
              <a:t>7/28/2024</a:t>
            </a:fld>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29082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fld id="{32637B58-87C1-446D-BDA9-B06F4BCF7782}" type="datetimeFigureOut">
              <a:rPr lang="en-US" smtClean="0"/>
              <a:t>7/28/2024</a:t>
            </a:fld>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691078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fld id="{32637B58-87C1-446D-BDA9-B06F4BCF7782}" type="datetimeFigureOut">
              <a:rPr lang="en-US" smtClean="0"/>
              <a:t>7/28/2024</a:t>
            </a:fld>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67659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fld id="{32637B58-87C1-446D-BDA9-B06F4BCF7782}" type="datetimeFigureOut">
              <a:rPr lang="en-US" smtClean="0"/>
              <a:t>7/28/2024</a:t>
            </a:fld>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17779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lIns="109728" tIns="109728" rIns="109728" bIns="91440" anchor="ctr"/>
          <a:lstStyle>
            <a:lvl1pPr algn="l">
              <a:defRPr sz="1050" spc="0" baseline="0">
                <a:solidFill>
                  <a:schemeClr val="accent2"/>
                </a:solidFill>
                <a:latin typeface="+mn-lt"/>
              </a:defRPr>
            </a:lvl1pPr>
          </a:lstStyle>
          <a:p>
            <a:endParaRPr lang="en-US"/>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lIns="109728" tIns="109728" rIns="109728" bIns="91440" anchor="ctr"/>
          <a:lstStyle>
            <a:lvl1pPr algn="r">
              <a:defRPr sz="1050" spc="0" baseline="0">
                <a:solidFill>
                  <a:srgbClr val="FFFFFF"/>
                </a:solidFill>
                <a:latin typeface="+mn-lt"/>
              </a:defRPr>
            </a:lvl1pPr>
          </a:lstStyle>
          <a:p>
            <a:fld id="{32637B58-87C1-446D-BDA9-B06F4BCF7782}" type="datetimeFigureOut">
              <a:rPr lang="en-US" smtClean="0"/>
              <a:pPr/>
              <a:t>7/28/2024</a:t>
            </a:fld>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lIns="109728" tIns="109728" rIns="109728" bIns="91440" anchor="ctr"/>
          <a:lstStyle>
            <a:lvl1pPr algn="r">
              <a:defRPr sz="2000" spc="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4155725550"/>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62" r:id="rId7"/>
    <p:sldLayoutId id="2147483671" r:id="rId8"/>
    <p:sldLayoutId id="2147483664" r:id="rId9"/>
    <p:sldLayoutId id="2147483665" r:id="rId10"/>
    <p:sldLayoutId id="2147483670" r:id="rId11"/>
  </p:sldLayoutIdLst>
  <p:txStyles>
    <p:titleStyle>
      <a:lvl1pPr algn="l" defTabSz="914400" rtl="0" eaLnBrk="1" latinLnBrk="0" hangingPunct="1">
        <a:lnSpc>
          <a:spcPct val="110000"/>
        </a:lnSpc>
        <a:spcBef>
          <a:spcPct val="0"/>
        </a:spcBef>
        <a:buNone/>
        <a:defRPr sz="4000" b="1" kern="1200">
          <a:solidFill>
            <a:schemeClr val="accent2"/>
          </a:solidFill>
          <a:latin typeface="+mj-lt"/>
          <a:ea typeface="+mj-ea"/>
          <a:cs typeface="+mj-cs"/>
        </a:defRPr>
      </a:lvl1pPr>
    </p:titleStyle>
    <p:bodyStyle>
      <a:lvl1pPr marL="228600" indent="-228600" algn="l" defTabSz="914400" rtl="0" eaLnBrk="1" latinLnBrk="0" hangingPunct="1">
        <a:lnSpc>
          <a:spcPct val="114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14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14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14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4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C8226B21-7EEE-457E-BC57-B9EB1CC7A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6">
            <a:extLst>
              <a:ext uri="{FF2B5EF4-FFF2-40B4-BE49-F238E27FC236}">
                <a16:creationId xmlns:a16="http://schemas.microsoft.com/office/drawing/2014/main" id="{867FF7C7-E2F6-481F-A3EA-1C41F7061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0224"/>
            <a:ext cx="12191999" cy="2529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310A769-6528-494B-A3D4-47492DFC0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350224"/>
            <a:ext cx="12192000" cy="2529561"/>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1230A3A2-13D1-43FD-BC65-86D09CD510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0224"/>
            <a:ext cx="9108074" cy="2536385"/>
          </a:xfrm>
          <a:custGeom>
            <a:avLst/>
            <a:gdLst>
              <a:gd name="connsiteX0" fmla="*/ 0 w 9108074"/>
              <a:gd name="connsiteY0" fmla="*/ 0 h 2536385"/>
              <a:gd name="connsiteX1" fmla="*/ 1774120 w 9108074"/>
              <a:gd name="connsiteY1" fmla="*/ 0 h 2536385"/>
              <a:gd name="connsiteX2" fmla="*/ 3862043 w 9108074"/>
              <a:gd name="connsiteY2" fmla="*/ 0 h 2536385"/>
              <a:gd name="connsiteX3" fmla="*/ 6665734 w 9108074"/>
              <a:gd name="connsiteY3" fmla="*/ 0 h 2536385"/>
              <a:gd name="connsiteX4" fmla="*/ 6912337 w 9108074"/>
              <a:gd name="connsiteY4" fmla="*/ 23016 h 2536385"/>
              <a:gd name="connsiteX5" fmla="*/ 9108074 w 9108074"/>
              <a:gd name="connsiteY5" fmla="*/ 2515032 h 2536385"/>
              <a:gd name="connsiteX6" fmla="*/ 9107087 w 9108074"/>
              <a:gd name="connsiteY6" fmla="*/ 2536385 h 2536385"/>
              <a:gd name="connsiteX7" fmla="*/ 0 w 9108074"/>
              <a:gd name="connsiteY7" fmla="*/ 2536385 h 253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8074" h="2536385">
                <a:moveTo>
                  <a:pt x="0" y="0"/>
                </a:moveTo>
                <a:lnTo>
                  <a:pt x="1774120" y="0"/>
                </a:lnTo>
                <a:lnTo>
                  <a:pt x="3862043" y="0"/>
                </a:lnTo>
                <a:lnTo>
                  <a:pt x="6665734" y="0"/>
                </a:lnTo>
                <a:lnTo>
                  <a:pt x="6912337" y="23016"/>
                </a:lnTo>
                <a:cubicBezTo>
                  <a:pt x="8145650" y="151293"/>
                  <a:pt x="9108074" y="1218052"/>
                  <a:pt x="9108074" y="2515032"/>
                </a:cubicBezTo>
                <a:lnTo>
                  <a:pt x="9107087" y="2536385"/>
                </a:lnTo>
                <a:lnTo>
                  <a:pt x="0" y="25363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عنوان 3">
            <a:extLst>
              <a:ext uri="{FF2B5EF4-FFF2-40B4-BE49-F238E27FC236}">
                <a16:creationId xmlns:a16="http://schemas.microsoft.com/office/drawing/2014/main" id="{B69B20AA-6FAA-3329-00F9-DA9F91EEED20}"/>
              </a:ext>
            </a:extLst>
          </p:cNvPr>
          <p:cNvSpPr>
            <a:spLocks noGrp="1"/>
          </p:cNvSpPr>
          <p:nvPr>
            <p:ph type="title"/>
          </p:nvPr>
        </p:nvSpPr>
        <p:spPr>
          <a:xfrm>
            <a:off x="914400" y="4805081"/>
            <a:ext cx="7397087" cy="1527479"/>
          </a:xfrm>
        </p:spPr>
        <p:txBody>
          <a:bodyPr vert="horz" lIns="91440" tIns="45720" rIns="91440" bIns="45720" rtlCol="0" anchor="ctr">
            <a:normAutofit/>
          </a:bodyPr>
          <a:lstStyle/>
          <a:p>
            <a:pPr>
              <a:lnSpc>
                <a:spcPct val="100000"/>
              </a:lnSpc>
            </a:pPr>
            <a:r>
              <a:rPr lang="en-US" sz="6600" dirty="0">
                <a:solidFill>
                  <a:srgbClr val="FFFFFF"/>
                </a:solidFill>
              </a:rPr>
              <a:t>Function </a:t>
            </a:r>
            <a:r>
              <a:rPr lang="en-US" sz="6600" dirty="0" err="1">
                <a:solidFill>
                  <a:srgbClr val="FFFFFF"/>
                </a:solidFill>
              </a:rPr>
              <a:t>Genrator</a:t>
            </a:r>
            <a:r>
              <a:rPr lang="en-US" sz="6600" dirty="0">
                <a:solidFill>
                  <a:srgbClr val="FFFFFF"/>
                </a:solidFill>
              </a:rPr>
              <a:t> </a:t>
            </a:r>
          </a:p>
        </p:txBody>
      </p:sp>
      <p:pic>
        <p:nvPicPr>
          <p:cNvPr id="8" name="Untitled video - Made with Clipchamp">
            <a:hlinkClick r:id="" action="ppaction://media"/>
            <a:extLst>
              <a:ext uri="{FF2B5EF4-FFF2-40B4-BE49-F238E27FC236}">
                <a16:creationId xmlns:a16="http://schemas.microsoft.com/office/drawing/2014/main" id="{1D204426-DAFF-77A9-B4D4-3C0139F167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96" y="-1028700"/>
            <a:ext cx="12191999" cy="5378924"/>
          </a:xfrm>
          <a:prstGeom prst="rect">
            <a:avLst/>
          </a:prstGeom>
        </p:spPr>
      </p:pic>
    </p:spTree>
    <p:extLst>
      <p:ext uri="{BB962C8B-B14F-4D97-AF65-F5344CB8AC3E}">
        <p14:creationId xmlns:p14="http://schemas.microsoft.com/office/powerpoint/2010/main" val="919227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3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8"/>
                </p:tgtEl>
              </p:cMediaNode>
            </p:vide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مربع نص 8">
            <a:extLst>
              <a:ext uri="{FF2B5EF4-FFF2-40B4-BE49-F238E27FC236}">
                <a16:creationId xmlns:a16="http://schemas.microsoft.com/office/drawing/2014/main" id="{D1A83B90-49AF-4F03-FE4D-2FF93FC20D59}"/>
              </a:ext>
            </a:extLst>
          </p:cNvPr>
          <p:cNvSpPr txBox="1"/>
          <p:nvPr/>
        </p:nvSpPr>
        <p:spPr>
          <a:xfrm>
            <a:off x="1478691" y="409336"/>
            <a:ext cx="5788884" cy="1015663"/>
          </a:xfrm>
          <a:prstGeom prst="rect">
            <a:avLst/>
          </a:prstGeom>
          <a:noFill/>
        </p:spPr>
        <p:txBody>
          <a:bodyPr wrap="square">
            <a:spAutoFit/>
          </a:bodyPr>
          <a:lstStyle/>
          <a:p>
            <a:r>
              <a:rPr lang="en-US" sz="6000" b="1" dirty="0">
                <a:solidFill>
                  <a:srgbClr val="0070C0"/>
                </a:solidFill>
              </a:rPr>
              <a:t>Timer 555</a:t>
            </a:r>
            <a:endParaRPr lang="ar-EG" sz="6000" b="1" dirty="0">
              <a:solidFill>
                <a:srgbClr val="0070C0"/>
              </a:solidFill>
            </a:endParaRPr>
          </a:p>
        </p:txBody>
      </p:sp>
      <p:sp>
        <p:nvSpPr>
          <p:cNvPr id="15" name="مربع نص 14">
            <a:extLst>
              <a:ext uri="{FF2B5EF4-FFF2-40B4-BE49-F238E27FC236}">
                <a16:creationId xmlns:a16="http://schemas.microsoft.com/office/drawing/2014/main" id="{B2E48C61-5186-0C03-61D2-2F41F90C4365}"/>
              </a:ext>
            </a:extLst>
          </p:cNvPr>
          <p:cNvSpPr txBox="1"/>
          <p:nvPr/>
        </p:nvSpPr>
        <p:spPr>
          <a:xfrm>
            <a:off x="621247" y="1720839"/>
            <a:ext cx="7794965" cy="5016758"/>
          </a:xfrm>
          <a:prstGeom prst="rect">
            <a:avLst/>
          </a:prstGeom>
          <a:noFill/>
        </p:spPr>
        <p:txBody>
          <a:bodyPr wrap="square">
            <a:spAutoFit/>
          </a:bodyPr>
          <a:lstStyle/>
          <a:p>
            <a:r>
              <a:rPr lang="en-US" sz="3200" dirty="0">
                <a:solidFill>
                  <a:schemeClr val="tx1">
                    <a:lumMod val="95000"/>
                    <a:lumOff val="5000"/>
                  </a:schemeClr>
                </a:solidFill>
                <a:latin typeface="Arial" panose="020B0604020202020204" pitchFamily="34" charset="0"/>
              </a:rPr>
              <a:t>After power is applied, transistors within the IC manage the timing of the current flow. Resistors help control this current flow, ensuring that the circuit operates within safe parameters. Diodes protect circuits by preventing current from flowing back, which can damage the IC. Finally, the flip-flop stores information about timing and periodically releases it to create delays or oscillations.</a:t>
            </a:r>
            <a:endParaRPr lang="en-US" sz="2800" b="0" i="0" dirty="0">
              <a:solidFill>
                <a:schemeClr val="tx1">
                  <a:lumMod val="95000"/>
                  <a:lumOff val="5000"/>
                </a:schemeClr>
              </a:solidFill>
              <a:effectLst/>
              <a:latin typeface="Arial" panose="020B0604020202020204" pitchFamily="34" charset="0"/>
            </a:endParaRPr>
          </a:p>
        </p:txBody>
      </p:sp>
      <p:pic>
        <p:nvPicPr>
          <p:cNvPr id="2" name="صورة 1" descr="صورة تحتوي على الإلكترونيات, نص, الهندسة الإلكترونية, مكونات الدائرة الكهربائية&#10;&#10;تم إنشاء الوصف تلقائياً">
            <a:extLst>
              <a:ext uri="{FF2B5EF4-FFF2-40B4-BE49-F238E27FC236}">
                <a16:creationId xmlns:a16="http://schemas.microsoft.com/office/drawing/2014/main" id="{957D9FAF-1059-17CB-3FC3-96C1AF1C712F}"/>
              </a:ext>
            </a:extLst>
          </p:cNvPr>
          <p:cNvPicPr>
            <a:picLocks noChangeAspect="1"/>
          </p:cNvPicPr>
          <p:nvPr/>
        </p:nvPicPr>
        <p:blipFill>
          <a:blip r:embed="rId2"/>
          <a:stretch>
            <a:fillRect/>
          </a:stretch>
        </p:blipFill>
        <p:spPr>
          <a:xfrm>
            <a:off x="8011244" y="-64967"/>
            <a:ext cx="4180755" cy="2350967"/>
          </a:xfrm>
          <a:prstGeom prst="rect">
            <a:avLst/>
          </a:prstGeom>
        </p:spPr>
      </p:pic>
      <p:pic>
        <p:nvPicPr>
          <p:cNvPr id="5" name="صورة 4">
            <a:extLst>
              <a:ext uri="{FF2B5EF4-FFF2-40B4-BE49-F238E27FC236}">
                <a16:creationId xmlns:a16="http://schemas.microsoft.com/office/drawing/2014/main" id="{F9434AE6-CEE8-9A45-94A2-BADA91E45B96}"/>
              </a:ext>
            </a:extLst>
          </p:cNvPr>
          <p:cNvPicPr>
            <a:picLocks noChangeAspect="1"/>
          </p:cNvPicPr>
          <p:nvPr/>
        </p:nvPicPr>
        <p:blipFill>
          <a:blip r:embed="rId3"/>
          <a:stretch>
            <a:fillRect/>
          </a:stretch>
        </p:blipFill>
        <p:spPr>
          <a:xfrm>
            <a:off x="228160" y="243500"/>
            <a:ext cx="1353429" cy="1347333"/>
          </a:xfrm>
          <a:prstGeom prst="rect">
            <a:avLst/>
          </a:prstGeom>
        </p:spPr>
      </p:pic>
    </p:spTree>
    <p:extLst>
      <p:ext uri="{BB962C8B-B14F-4D97-AF65-F5344CB8AC3E}">
        <p14:creationId xmlns:p14="http://schemas.microsoft.com/office/powerpoint/2010/main" val="1023406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EC2018D-3377-51BA-2B39-AA7BA4A8C091}"/>
              </a:ext>
            </a:extLst>
          </p:cNvPr>
          <p:cNvSpPr>
            <a:spLocks noGrp="1"/>
          </p:cNvSpPr>
          <p:nvPr>
            <p:ph type="title"/>
          </p:nvPr>
        </p:nvSpPr>
        <p:spPr>
          <a:xfrm>
            <a:off x="3787403" y="401705"/>
            <a:ext cx="3873030" cy="1417503"/>
          </a:xfrm>
        </p:spPr>
        <p:txBody>
          <a:bodyPr>
            <a:normAutofit/>
          </a:bodyPr>
          <a:lstStyle/>
          <a:p>
            <a:r>
              <a:rPr lang="en-US" sz="4000" dirty="0">
                <a:solidFill>
                  <a:srgbClr val="0070C0"/>
                </a:solidFill>
              </a:rPr>
              <a:t>Type Of Modes</a:t>
            </a:r>
            <a:endParaRPr lang="ar-EG" dirty="0">
              <a:solidFill>
                <a:srgbClr val="0070C0"/>
              </a:solidFill>
            </a:endParaRPr>
          </a:p>
        </p:txBody>
      </p:sp>
      <p:pic>
        <p:nvPicPr>
          <p:cNvPr id="5" name="صورة 4" descr="صورة تحتوي على الإلكترونيات, الهندسة الإلكترونية, دائرة كهربائية&#10;&#10;تم إنشاء الوصف تلقائياً">
            <a:extLst>
              <a:ext uri="{FF2B5EF4-FFF2-40B4-BE49-F238E27FC236}">
                <a16:creationId xmlns:a16="http://schemas.microsoft.com/office/drawing/2014/main" id="{1C4534C9-930B-9D16-FB3D-2B4799A237CC}"/>
              </a:ext>
            </a:extLst>
          </p:cNvPr>
          <p:cNvPicPr>
            <a:picLocks noChangeAspect="1"/>
          </p:cNvPicPr>
          <p:nvPr/>
        </p:nvPicPr>
        <p:blipFill>
          <a:blip r:embed="rId2"/>
          <a:stretch>
            <a:fillRect/>
          </a:stretch>
        </p:blipFill>
        <p:spPr>
          <a:xfrm>
            <a:off x="1807774" y="523003"/>
            <a:ext cx="1605998" cy="1605998"/>
          </a:xfrm>
          <a:prstGeom prst="rect">
            <a:avLst/>
          </a:prstGeom>
        </p:spPr>
      </p:pic>
      <p:pic>
        <p:nvPicPr>
          <p:cNvPr id="3" name="صورة 2" descr="صورة تحتوي على الإلكترونيات, الهندسة الإلكترونية, دائرة كهربائية&#10;&#10;تم إنشاء الوصف تلقائياً">
            <a:extLst>
              <a:ext uri="{FF2B5EF4-FFF2-40B4-BE49-F238E27FC236}">
                <a16:creationId xmlns:a16="http://schemas.microsoft.com/office/drawing/2014/main" id="{57C99B35-EAB3-93DC-521D-BFE23421B7A1}"/>
              </a:ext>
            </a:extLst>
          </p:cNvPr>
          <p:cNvPicPr>
            <a:picLocks noChangeAspect="1"/>
          </p:cNvPicPr>
          <p:nvPr/>
        </p:nvPicPr>
        <p:blipFill>
          <a:blip r:embed="rId2"/>
          <a:stretch>
            <a:fillRect/>
          </a:stretch>
        </p:blipFill>
        <p:spPr>
          <a:xfrm>
            <a:off x="7779366" y="523003"/>
            <a:ext cx="1605998" cy="1605998"/>
          </a:xfrm>
          <a:prstGeom prst="rect">
            <a:avLst/>
          </a:prstGeom>
        </p:spPr>
      </p:pic>
      <p:sp>
        <p:nvSpPr>
          <p:cNvPr id="4" name="شكل بيضاوي 3">
            <a:extLst>
              <a:ext uri="{FF2B5EF4-FFF2-40B4-BE49-F238E27FC236}">
                <a16:creationId xmlns:a16="http://schemas.microsoft.com/office/drawing/2014/main" id="{55B9FDDC-7CDF-1A9D-B10B-291890F8D727}"/>
              </a:ext>
            </a:extLst>
          </p:cNvPr>
          <p:cNvSpPr/>
          <p:nvPr/>
        </p:nvSpPr>
        <p:spPr>
          <a:xfrm>
            <a:off x="961624" y="2764094"/>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1</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6" name="شكل بيضاوي 5">
            <a:extLst>
              <a:ext uri="{FF2B5EF4-FFF2-40B4-BE49-F238E27FC236}">
                <a16:creationId xmlns:a16="http://schemas.microsoft.com/office/drawing/2014/main" id="{7CD79ABF-F982-3E16-F840-EDF37BA5C6B4}"/>
              </a:ext>
            </a:extLst>
          </p:cNvPr>
          <p:cNvSpPr/>
          <p:nvPr/>
        </p:nvSpPr>
        <p:spPr>
          <a:xfrm>
            <a:off x="942962" y="3851110"/>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1</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8" name="شكل بيضاوي 7">
            <a:extLst>
              <a:ext uri="{FF2B5EF4-FFF2-40B4-BE49-F238E27FC236}">
                <a16:creationId xmlns:a16="http://schemas.microsoft.com/office/drawing/2014/main" id="{C23B08BF-7F36-A5EA-A437-B814582C6392}"/>
              </a:ext>
            </a:extLst>
          </p:cNvPr>
          <p:cNvSpPr/>
          <p:nvPr/>
        </p:nvSpPr>
        <p:spPr>
          <a:xfrm>
            <a:off x="942963" y="4938127"/>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1</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10" name="مربع نص 9">
            <a:extLst>
              <a:ext uri="{FF2B5EF4-FFF2-40B4-BE49-F238E27FC236}">
                <a16:creationId xmlns:a16="http://schemas.microsoft.com/office/drawing/2014/main" id="{8C05A99D-D5F6-EAE3-AB91-13D48996C189}"/>
              </a:ext>
            </a:extLst>
          </p:cNvPr>
          <p:cNvSpPr txBox="1"/>
          <p:nvPr/>
        </p:nvSpPr>
        <p:spPr>
          <a:xfrm>
            <a:off x="1562879" y="2832731"/>
            <a:ext cx="6097554" cy="369332"/>
          </a:xfrm>
          <a:prstGeom prst="rect">
            <a:avLst/>
          </a:prstGeom>
          <a:noFill/>
        </p:spPr>
        <p:txBody>
          <a:bodyPr wrap="square">
            <a:spAutoFit/>
          </a:bodyPr>
          <a:lstStyle/>
          <a:p>
            <a:r>
              <a:rPr lang="fr-FR" b="1" dirty="0">
                <a:solidFill>
                  <a:schemeClr val="tx1">
                    <a:lumMod val="95000"/>
                    <a:lumOff val="5000"/>
                  </a:schemeClr>
                </a:solidFill>
              </a:rPr>
              <a:t>Monostable Mode (Single Trigger Mode)</a:t>
            </a:r>
            <a:endParaRPr lang="ar-EG" b="1" dirty="0">
              <a:solidFill>
                <a:schemeClr val="tx1">
                  <a:lumMod val="95000"/>
                  <a:lumOff val="5000"/>
                </a:schemeClr>
              </a:solidFill>
            </a:endParaRPr>
          </a:p>
        </p:txBody>
      </p:sp>
      <p:sp>
        <p:nvSpPr>
          <p:cNvPr id="13" name="مربع نص 12">
            <a:extLst>
              <a:ext uri="{FF2B5EF4-FFF2-40B4-BE49-F238E27FC236}">
                <a16:creationId xmlns:a16="http://schemas.microsoft.com/office/drawing/2014/main" id="{1EB354A9-2D40-DB78-20D2-F56FF5227807}"/>
              </a:ext>
            </a:extLst>
          </p:cNvPr>
          <p:cNvSpPr txBox="1"/>
          <p:nvPr/>
        </p:nvSpPr>
        <p:spPr>
          <a:xfrm>
            <a:off x="1562879" y="3846254"/>
            <a:ext cx="6097554" cy="369332"/>
          </a:xfrm>
          <a:prstGeom prst="rect">
            <a:avLst/>
          </a:prstGeom>
          <a:noFill/>
        </p:spPr>
        <p:txBody>
          <a:bodyPr wrap="square">
            <a:spAutoFit/>
          </a:bodyPr>
          <a:lstStyle/>
          <a:p>
            <a:r>
              <a:rPr lang="fr-FR" b="1" dirty="0"/>
              <a:t>Bistable Mode (Bi-</a:t>
            </a:r>
            <a:r>
              <a:rPr lang="fr-FR" b="1" dirty="0" err="1"/>
              <a:t>Directional</a:t>
            </a:r>
            <a:r>
              <a:rPr lang="fr-FR" b="1" dirty="0"/>
              <a:t> Trigger Mode)</a:t>
            </a:r>
            <a:endParaRPr lang="ar-EG" b="1" dirty="0"/>
          </a:p>
        </p:txBody>
      </p:sp>
      <p:sp>
        <p:nvSpPr>
          <p:cNvPr id="15" name="مربع نص 14">
            <a:extLst>
              <a:ext uri="{FF2B5EF4-FFF2-40B4-BE49-F238E27FC236}">
                <a16:creationId xmlns:a16="http://schemas.microsoft.com/office/drawing/2014/main" id="{4A0FCF54-9772-FD03-B7AE-B9B5227F2C01}"/>
              </a:ext>
            </a:extLst>
          </p:cNvPr>
          <p:cNvSpPr txBox="1"/>
          <p:nvPr/>
        </p:nvSpPr>
        <p:spPr>
          <a:xfrm>
            <a:off x="1562879" y="4972445"/>
            <a:ext cx="6097554" cy="369332"/>
          </a:xfrm>
          <a:prstGeom prst="rect">
            <a:avLst/>
          </a:prstGeom>
          <a:noFill/>
        </p:spPr>
        <p:txBody>
          <a:bodyPr wrap="square">
            <a:spAutoFit/>
          </a:bodyPr>
          <a:lstStyle/>
          <a:p>
            <a:r>
              <a:rPr lang="fr-FR" b="1" dirty="0"/>
              <a:t>Astable Mode (Free Oscillation Mode)</a:t>
            </a:r>
            <a:endParaRPr lang="ar-EG" b="1" dirty="0"/>
          </a:p>
        </p:txBody>
      </p:sp>
    </p:spTree>
    <p:extLst>
      <p:ext uri="{BB962C8B-B14F-4D97-AF65-F5344CB8AC3E}">
        <p14:creationId xmlns:p14="http://schemas.microsoft.com/office/powerpoint/2010/main" val="39986509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8" grpId="0" animBg="1"/>
      <p:bldP spid="10"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EC2018D-3377-51BA-2B39-AA7BA4A8C091}"/>
              </a:ext>
            </a:extLst>
          </p:cNvPr>
          <p:cNvSpPr>
            <a:spLocks noGrp="1"/>
          </p:cNvSpPr>
          <p:nvPr>
            <p:ph type="title"/>
          </p:nvPr>
        </p:nvSpPr>
        <p:spPr>
          <a:xfrm>
            <a:off x="2222970" y="219799"/>
            <a:ext cx="3873030" cy="1417503"/>
          </a:xfrm>
        </p:spPr>
        <p:txBody>
          <a:bodyPr>
            <a:normAutofit/>
          </a:bodyPr>
          <a:lstStyle/>
          <a:p>
            <a:r>
              <a:rPr lang="fr-FR" dirty="0">
                <a:solidFill>
                  <a:srgbClr val="0070C0"/>
                </a:solidFill>
              </a:rPr>
              <a:t>Astable Mode</a:t>
            </a:r>
            <a:endParaRPr lang="ar-EG" dirty="0">
              <a:solidFill>
                <a:srgbClr val="0070C0"/>
              </a:solidFill>
            </a:endParaRPr>
          </a:p>
        </p:txBody>
      </p:sp>
      <p:pic>
        <p:nvPicPr>
          <p:cNvPr id="5" name="صورة 4" descr="صورة تحتوي على الإلكترونيات, الهندسة الإلكترونية, دائرة كهربائية&#10;&#10;تم إنشاء الوصف تلقائياً">
            <a:extLst>
              <a:ext uri="{FF2B5EF4-FFF2-40B4-BE49-F238E27FC236}">
                <a16:creationId xmlns:a16="http://schemas.microsoft.com/office/drawing/2014/main" id="{1C4534C9-930B-9D16-FB3D-2B4799A237CC}"/>
              </a:ext>
            </a:extLst>
          </p:cNvPr>
          <p:cNvPicPr>
            <a:picLocks noChangeAspect="1"/>
          </p:cNvPicPr>
          <p:nvPr/>
        </p:nvPicPr>
        <p:blipFill>
          <a:blip r:embed="rId2"/>
          <a:stretch>
            <a:fillRect/>
          </a:stretch>
        </p:blipFill>
        <p:spPr>
          <a:xfrm>
            <a:off x="353998" y="219799"/>
            <a:ext cx="1605998" cy="1605998"/>
          </a:xfrm>
          <a:prstGeom prst="rect">
            <a:avLst/>
          </a:prstGeom>
        </p:spPr>
      </p:pic>
      <p:sp>
        <p:nvSpPr>
          <p:cNvPr id="17" name="مربع نص 16">
            <a:extLst>
              <a:ext uri="{FF2B5EF4-FFF2-40B4-BE49-F238E27FC236}">
                <a16:creationId xmlns:a16="http://schemas.microsoft.com/office/drawing/2014/main" id="{25C91858-F8B3-4E45-0D63-EDB633941C6B}"/>
              </a:ext>
            </a:extLst>
          </p:cNvPr>
          <p:cNvSpPr txBox="1"/>
          <p:nvPr/>
        </p:nvSpPr>
        <p:spPr>
          <a:xfrm>
            <a:off x="353997" y="1876895"/>
            <a:ext cx="9564443" cy="4154984"/>
          </a:xfrm>
          <a:prstGeom prst="rect">
            <a:avLst/>
          </a:prstGeom>
          <a:noFill/>
        </p:spPr>
        <p:txBody>
          <a:bodyPr wrap="square">
            <a:spAutoFit/>
          </a:bodyPr>
          <a:lstStyle/>
          <a:p>
            <a:r>
              <a:rPr lang="en-US" sz="2400" dirty="0"/>
              <a:t>Astable mode converts the 555 timer into a continuous square wave generator, called a multivibrator. In this configuration, the frequency and duty cycle of the waveform are determined by two resistors, R1 and R2, and capacitor C. The equations for charge and discharge time are t1 = 0.693 × (R1 + R2) × C and t2 = 0.693 × R2 × C respectively, and the frequency is given by f = 1.44 / ((R1 + 2 × R2) × C). Adjusting R1, R2, and C allows precise control of the signal's characteristics for everything from blinking an LED to generating an audio signal. Designing and fine-tuning these parameters can provide practical experience in shaping the output to meet specific project requirements.</a:t>
            </a:r>
            <a:endParaRPr lang="ar-EG" sz="2400" dirty="0"/>
          </a:p>
        </p:txBody>
      </p:sp>
    </p:spTree>
    <p:extLst>
      <p:ext uri="{BB962C8B-B14F-4D97-AF65-F5344CB8AC3E}">
        <p14:creationId xmlns:p14="http://schemas.microsoft.com/office/powerpoint/2010/main" val="40177778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مربع نص 6">
            <a:extLst>
              <a:ext uri="{FF2B5EF4-FFF2-40B4-BE49-F238E27FC236}">
                <a16:creationId xmlns:a16="http://schemas.microsoft.com/office/drawing/2014/main" id="{ABBF62A7-38E1-6198-9E98-CC9F28F1B398}"/>
              </a:ext>
            </a:extLst>
          </p:cNvPr>
          <p:cNvSpPr txBox="1"/>
          <p:nvPr/>
        </p:nvSpPr>
        <p:spPr>
          <a:xfrm>
            <a:off x="2012268" y="567664"/>
            <a:ext cx="6097554" cy="1292662"/>
          </a:xfrm>
          <a:prstGeom prst="rect">
            <a:avLst/>
          </a:prstGeom>
          <a:noFill/>
        </p:spPr>
        <p:txBody>
          <a:bodyPr wrap="square">
            <a:spAutoFit/>
          </a:bodyPr>
          <a:lstStyle/>
          <a:p>
            <a:r>
              <a:rPr lang="en-US" sz="6000" b="1" dirty="0">
                <a:solidFill>
                  <a:srgbClr val="0070C0"/>
                </a:solidFill>
              </a:rPr>
              <a:t>POT100K</a:t>
            </a:r>
          </a:p>
          <a:p>
            <a:endParaRPr lang="en-US" sz="1800" dirty="0"/>
          </a:p>
        </p:txBody>
      </p:sp>
      <p:sp>
        <p:nvSpPr>
          <p:cNvPr id="13" name="مربع نص 12">
            <a:extLst>
              <a:ext uri="{FF2B5EF4-FFF2-40B4-BE49-F238E27FC236}">
                <a16:creationId xmlns:a16="http://schemas.microsoft.com/office/drawing/2014/main" id="{A27C5297-96DB-20D7-21DF-E497755EDA74}"/>
              </a:ext>
            </a:extLst>
          </p:cNvPr>
          <p:cNvSpPr txBox="1"/>
          <p:nvPr/>
        </p:nvSpPr>
        <p:spPr>
          <a:xfrm>
            <a:off x="536706" y="2205560"/>
            <a:ext cx="6906606" cy="407035"/>
          </a:xfrm>
          <a:prstGeom prst="rect">
            <a:avLst/>
          </a:prstGeom>
          <a:noFill/>
        </p:spPr>
        <p:txBody>
          <a:bodyPr wrap="square">
            <a:spAutoFit/>
          </a:bodyPr>
          <a:lstStyle/>
          <a:p>
            <a:pPr rtl="1">
              <a:lnSpc>
                <a:spcPct val="107000"/>
              </a:lnSpc>
              <a:spcAft>
                <a:spcPts val="800"/>
              </a:spcAft>
            </a:pPr>
            <a:r>
              <a:rPr lang="en-US" sz="2000" b="1" kern="100" dirty="0">
                <a:solidFill>
                  <a:srgbClr val="00B0F0"/>
                </a:solidFill>
                <a:latin typeface="Calibri" panose="020F0502020204030204" pitchFamily="34" charset="0"/>
                <a:ea typeface="Calibri" panose="020F0502020204030204" pitchFamily="34" charset="0"/>
                <a:cs typeface="Arial" panose="020B0604020202020204" pitchFamily="34" charset="0"/>
              </a:rPr>
              <a:t>it  used to control the duty cycle</a:t>
            </a:r>
            <a:r>
              <a:rPr lang="en-US" sz="18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 </a:t>
            </a:r>
          </a:p>
        </p:txBody>
      </p:sp>
      <p:pic>
        <p:nvPicPr>
          <p:cNvPr id="3" name="صورة 2" descr="صورة تحتوي على أنبوب&#10;&#10;تم إنشاء الوصف تلقائياً">
            <a:extLst>
              <a:ext uri="{FF2B5EF4-FFF2-40B4-BE49-F238E27FC236}">
                <a16:creationId xmlns:a16="http://schemas.microsoft.com/office/drawing/2014/main" id="{71753AFB-4B32-504D-34C0-E3EABCD60763}"/>
              </a:ext>
            </a:extLst>
          </p:cNvPr>
          <p:cNvPicPr>
            <a:picLocks noChangeAspect="1"/>
          </p:cNvPicPr>
          <p:nvPr/>
        </p:nvPicPr>
        <p:blipFill>
          <a:blip r:embed="rId2"/>
          <a:stretch>
            <a:fillRect/>
          </a:stretch>
        </p:blipFill>
        <p:spPr>
          <a:xfrm>
            <a:off x="274321" y="230255"/>
            <a:ext cx="1383030" cy="1503294"/>
          </a:xfrm>
          <a:prstGeom prst="rect">
            <a:avLst/>
          </a:prstGeom>
        </p:spPr>
      </p:pic>
      <p:sp>
        <p:nvSpPr>
          <p:cNvPr id="5" name="مربع نص 4">
            <a:extLst>
              <a:ext uri="{FF2B5EF4-FFF2-40B4-BE49-F238E27FC236}">
                <a16:creationId xmlns:a16="http://schemas.microsoft.com/office/drawing/2014/main" id="{954F5329-CB4A-58A5-33F0-3459136D363B}"/>
              </a:ext>
            </a:extLst>
          </p:cNvPr>
          <p:cNvSpPr txBox="1"/>
          <p:nvPr/>
        </p:nvSpPr>
        <p:spPr>
          <a:xfrm>
            <a:off x="536706" y="3326974"/>
            <a:ext cx="6097554" cy="1477328"/>
          </a:xfrm>
          <a:prstGeom prst="rect">
            <a:avLst/>
          </a:prstGeom>
          <a:noFill/>
        </p:spPr>
        <p:txBody>
          <a:bodyPr wrap="square">
            <a:spAutoFit/>
          </a:bodyPr>
          <a:lstStyle/>
          <a:p>
            <a:r>
              <a:rPr lang="ar-EG" dirty="0" err="1"/>
              <a:t>Duty</a:t>
            </a:r>
            <a:r>
              <a:rPr lang="ar-EG" dirty="0"/>
              <a:t> </a:t>
            </a:r>
            <a:r>
              <a:rPr lang="ar-EG" dirty="0" err="1"/>
              <a:t>cycle</a:t>
            </a:r>
            <a:r>
              <a:rPr lang="ar-EG" dirty="0"/>
              <a:t> </a:t>
            </a:r>
            <a:r>
              <a:rPr lang="ar-EG" dirty="0" err="1"/>
              <a:t>is</a:t>
            </a:r>
            <a:r>
              <a:rPr lang="ar-EG" dirty="0"/>
              <a:t> </a:t>
            </a:r>
            <a:r>
              <a:rPr lang="ar-EG" dirty="0" err="1"/>
              <a:t>the</a:t>
            </a:r>
            <a:r>
              <a:rPr lang="ar-EG" dirty="0"/>
              <a:t> </a:t>
            </a:r>
            <a:r>
              <a:rPr lang="ar-EG" dirty="0" err="1"/>
              <a:t>ratio</a:t>
            </a:r>
            <a:r>
              <a:rPr lang="ar-EG" dirty="0"/>
              <a:t> </a:t>
            </a:r>
            <a:r>
              <a:rPr lang="ar-EG" dirty="0" err="1"/>
              <a:t>of</a:t>
            </a:r>
            <a:r>
              <a:rPr lang="ar-EG" dirty="0"/>
              <a:t> </a:t>
            </a:r>
            <a:r>
              <a:rPr lang="ar-EG" dirty="0" err="1"/>
              <a:t>time</a:t>
            </a:r>
            <a:r>
              <a:rPr lang="ar-EG" dirty="0"/>
              <a:t> a </a:t>
            </a:r>
            <a:r>
              <a:rPr lang="ar-EG" dirty="0" err="1"/>
              <a:t>load</a:t>
            </a:r>
            <a:r>
              <a:rPr lang="ar-EG" dirty="0"/>
              <a:t> </a:t>
            </a:r>
            <a:r>
              <a:rPr lang="ar-EG" dirty="0" err="1"/>
              <a:t>or</a:t>
            </a:r>
            <a:r>
              <a:rPr lang="ar-EG" dirty="0"/>
              <a:t> </a:t>
            </a:r>
            <a:r>
              <a:rPr lang="ar-EG" dirty="0" err="1"/>
              <a:t>circuit</a:t>
            </a:r>
            <a:r>
              <a:rPr lang="ar-EG" dirty="0"/>
              <a:t> </a:t>
            </a:r>
            <a:r>
              <a:rPr lang="ar-EG" dirty="0" err="1"/>
              <a:t>is</a:t>
            </a:r>
            <a:r>
              <a:rPr lang="ar-EG" dirty="0"/>
              <a:t> ON </a:t>
            </a:r>
            <a:r>
              <a:rPr lang="ar-EG" dirty="0" err="1"/>
              <a:t>compared</a:t>
            </a:r>
            <a:r>
              <a:rPr lang="ar-EG" dirty="0"/>
              <a:t> </a:t>
            </a:r>
            <a:r>
              <a:rPr lang="ar-EG" dirty="0" err="1"/>
              <a:t>to</a:t>
            </a:r>
            <a:r>
              <a:rPr lang="ar-EG" dirty="0"/>
              <a:t> </a:t>
            </a:r>
            <a:r>
              <a:rPr lang="ar-EG" dirty="0" err="1"/>
              <a:t>the</a:t>
            </a:r>
            <a:r>
              <a:rPr lang="ar-EG" dirty="0"/>
              <a:t> </a:t>
            </a:r>
            <a:r>
              <a:rPr lang="ar-EG" dirty="0" err="1"/>
              <a:t>time</a:t>
            </a:r>
            <a:r>
              <a:rPr lang="ar-EG" dirty="0"/>
              <a:t> </a:t>
            </a:r>
            <a:r>
              <a:rPr lang="ar-EG" dirty="0" err="1"/>
              <a:t>the</a:t>
            </a:r>
            <a:r>
              <a:rPr lang="ar-EG" dirty="0"/>
              <a:t> </a:t>
            </a:r>
            <a:r>
              <a:rPr lang="ar-EG" dirty="0" err="1"/>
              <a:t>load</a:t>
            </a:r>
            <a:r>
              <a:rPr lang="ar-EG" dirty="0"/>
              <a:t> </a:t>
            </a:r>
            <a:r>
              <a:rPr lang="ar-EG" dirty="0" err="1"/>
              <a:t>or</a:t>
            </a:r>
            <a:r>
              <a:rPr lang="ar-EG" dirty="0"/>
              <a:t> </a:t>
            </a:r>
            <a:r>
              <a:rPr lang="ar-EG" dirty="0" err="1"/>
              <a:t>circuit</a:t>
            </a:r>
            <a:r>
              <a:rPr lang="ar-EG" dirty="0"/>
              <a:t> </a:t>
            </a:r>
            <a:r>
              <a:rPr lang="ar-EG" dirty="0" err="1"/>
              <a:t>is</a:t>
            </a:r>
            <a:r>
              <a:rPr lang="ar-EG" dirty="0"/>
              <a:t> </a:t>
            </a:r>
            <a:r>
              <a:rPr lang="ar-EG" dirty="0" err="1"/>
              <a:t>OFF.Duty</a:t>
            </a:r>
            <a:r>
              <a:rPr lang="ar-EG" dirty="0"/>
              <a:t> </a:t>
            </a:r>
            <a:r>
              <a:rPr lang="ar-EG" dirty="0" err="1"/>
              <a:t>cycle</a:t>
            </a:r>
            <a:r>
              <a:rPr lang="ar-EG" dirty="0"/>
              <a:t>, </a:t>
            </a:r>
            <a:r>
              <a:rPr lang="ar-EG" dirty="0" err="1"/>
              <a:t>sometimes</a:t>
            </a:r>
            <a:r>
              <a:rPr lang="ar-EG" dirty="0"/>
              <a:t> </a:t>
            </a:r>
            <a:r>
              <a:rPr lang="ar-EG" dirty="0" err="1"/>
              <a:t>called</a:t>
            </a:r>
            <a:r>
              <a:rPr lang="ar-EG" dirty="0"/>
              <a:t> "</a:t>
            </a:r>
            <a:r>
              <a:rPr lang="ar-EG" dirty="0" err="1"/>
              <a:t>duty</a:t>
            </a:r>
            <a:r>
              <a:rPr lang="ar-EG" dirty="0"/>
              <a:t> </a:t>
            </a:r>
            <a:r>
              <a:rPr lang="ar-EG" dirty="0" err="1"/>
              <a:t>factor</a:t>
            </a:r>
            <a:r>
              <a:rPr lang="ar-EG" dirty="0"/>
              <a:t>," </a:t>
            </a:r>
            <a:r>
              <a:rPr lang="ar-EG" dirty="0" err="1"/>
              <a:t>is</a:t>
            </a:r>
            <a:r>
              <a:rPr lang="ar-EG" dirty="0"/>
              <a:t> </a:t>
            </a:r>
            <a:r>
              <a:rPr lang="ar-EG" dirty="0" err="1"/>
              <a:t>expressed</a:t>
            </a:r>
            <a:r>
              <a:rPr lang="ar-EG" dirty="0"/>
              <a:t> </a:t>
            </a:r>
            <a:r>
              <a:rPr lang="ar-EG" dirty="0" err="1"/>
              <a:t>as</a:t>
            </a:r>
            <a:r>
              <a:rPr lang="ar-EG" dirty="0"/>
              <a:t> a </a:t>
            </a:r>
            <a:r>
              <a:rPr lang="ar-EG" dirty="0" err="1"/>
              <a:t>percentage</a:t>
            </a:r>
            <a:r>
              <a:rPr lang="ar-EG" dirty="0"/>
              <a:t> </a:t>
            </a:r>
            <a:r>
              <a:rPr lang="ar-EG" dirty="0" err="1"/>
              <a:t>of</a:t>
            </a:r>
            <a:r>
              <a:rPr lang="ar-EG" dirty="0"/>
              <a:t> ON </a:t>
            </a:r>
            <a:r>
              <a:rPr lang="ar-EG" dirty="0" err="1"/>
              <a:t>time</a:t>
            </a:r>
            <a:r>
              <a:rPr lang="ar-EG" dirty="0"/>
              <a:t>. A </a:t>
            </a:r>
            <a:r>
              <a:rPr lang="en-US" dirty="0"/>
              <a:t>60</a:t>
            </a:r>
            <a:r>
              <a:rPr lang="ar-EG" dirty="0"/>
              <a:t>% </a:t>
            </a:r>
            <a:r>
              <a:rPr lang="ar-EG" dirty="0" err="1"/>
              <a:t>duty</a:t>
            </a:r>
            <a:r>
              <a:rPr lang="ar-EG" dirty="0"/>
              <a:t> </a:t>
            </a:r>
            <a:r>
              <a:rPr lang="ar-EG" dirty="0" err="1"/>
              <a:t>cycle</a:t>
            </a:r>
            <a:r>
              <a:rPr lang="ar-EG" dirty="0"/>
              <a:t> </a:t>
            </a:r>
            <a:r>
              <a:rPr lang="ar-EG" dirty="0" err="1"/>
              <a:t>is</a:t>
            </a:r>
            <a:r>
              <a:rPr lang="ar-EG" dirty="0"/>
              <a:t> a </a:t>
            </a:r>
            <a:r>
              <a:rPr lang="ar-EG" dirty="0" err="1"/>
              <a:t>signal</a:t>
            </a:r>
            <a:r>
              <a:rPr lang="ar-EG" dirty="0"/>
              <a:t> </a:t>
            </a:r>
            <a:r>
              <a:rPr lang="ar-EG" dirty="0" err="1"/>
              <a:t>that</a:t>
            </a:r>
            <a:r>
              <a:rPr lang="ar-EG" dirty="0"/>
              <a:t> </a:t>
            </a:r>
            <a:r>
              <a:rPr lang="ar-EG" dirty="0" err="1"/>
              <a:t>is</a:t>
            </a:r>
            <a:r>
              <a:rPr lang="ar-EG" dirty="0"/>
              <a:t> ON </a:t>
            </a:r>
            <a:r>
              <a:rPr lang="en-US" dirty="0"/>
              <a:t>60</a:t>
            </a:r>
            <a:r>
              <a:rPr lang="ar-EG" dirty="0"/>
              <a:t>% </a:t>
            </a:r>
            <a:r>
              <a:rPr lang="ar-EG" dirty="0" err="1"/>
              <a:t>of</a:t>
            </a:r>
            <a:r>
              <a:rPr lang="ar-EG" dirty="0"/>
              <a:t> </a:t>
            </a:r>
            <a:r>
              <a:rPr lang="ar-EG" dirty="0" err="1"/>
              <a:t>the</a:t>
            </a:r>
            <a:r>
              <a:rPr lang="ar-EG" dirty="0"/>
              <a:t> </a:t>
            </a:r>
            <a:r>
              <a:rPr lang="ar-EG" dirty="0" err="1"/>
              <a:t>time</a:t>
            </a:r>
            <a:r>
              <a:rPr lang="ar-EG" dirty="0"/>
              <a:t> </a:t>
            </a:r>
            <a:r>
              <a:rPr lang="ar-EG" dirty="0" err="1"/>
              <a:t>and</a:t>
            </a:r>
            <a:r>
              <a:rPr lang="ar-EG" dirty="0"/>
              <a:t> OFF </a:t>
            </a:r>
            <a:r>
              <a:rPr lang="ar-EG" dirty="0" err="1"/>
              <a:t>the</a:t>
            </a:r>
            <a:r>
              <a:rPr lang="ar-EG" dirty="0"/>
              <a:t> </a:t>
            </a:r>
            <a:r>
              <a:rPr lang="ar-EG" dirty="0" err="1"/>
              <a:t>other</a:t>
            </a:r>
            <a:r>
              <a:rPr lang="ar-EG" dirty="0"/>
              <a:t> </a:t>
            </a:r>
            <a:r>
              <a:rPr lang="en-US" dirty="0"/>
              <a:t>40</a:t>
            </a:r>
            <a:r>
              <a:rPr lang="ar-EG" dirty="0"/>
              <a:t>%.</a:t>
            </a:r>
          </a:p>
        </p:txBody>
      </p:sp>
      <p:sp>
        <p:nvSpPr>
          <p:cNvPr id="6" name="مستطيل: زوايا مستديرة 5">
            <a:extLst>
              <a:ext uri="{FF2B5EF4-FFF2-40B4-BE49-F238E27FC236}">
                <a16:creationId xmlns:a16="http://schemas.microsoft.com/office/drawing/2014/main" id="{884D02EF-81EA-E26F-0D69-0EF4F773C6F4}"/>
              </a:ext>
            </a:extLst>
          </p:cNvPr>
          <p:cNvSpPr/>
          <p:nvPr/>
        </p:nvSpPr>
        <p:spPr>
          <a:xfrm>
            <a:off x="6895517" y="2006082"/>
            <a:ext cx="4945030" cy="2043404"/>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مربع نص 8">
            <a:extLst>
              <a:ext uri="{FF2B5EF4-FFF2-40B4-BE49-F238E27FC236}">
                <a16:creationId xmlns:a16="http://schemas.microsoft.com/office/drawing/2014/main" id="{DAA865EA-648D-B9A6-D1DB-671E45608936}"/>
              </a:ext>
            </a:extLst>
          </p:cNvPr>
          <p:cNvSpPr txBox="1"/>
          <p:nvPr/>
        </p:nvSpPr>
        <p:spPr>
          <a:xfrm>
            <a:off x="536706" y="5737069"/>
            <a:ext cx="6097554" cy="646331"/>
          </a:xfrm>
          <a:prstGeom prst="rect">
            <a:avLst/>
          </a:prstGeom>
          <a:noFill/>
        </p:spPr>
        <p:txBody>
          <a:bodyPr wrap="square">
            <a:spAutoFit/>
          </a:bodyPr>
          <a:lstStyle/>
          <a:p>
            <a:r>
              <a:rPr lang="ar-EG" dirty="0" err="1"/>
              <a:t>Calculating</a:t>
            </a:r>
            <a:r>
              <a:rPr lang="ar-EG" dirty="0"/>
              <a:t> </a:t>
            </a:r>
            <a:r>
              <a:rPr lang="ar-EG" dirty="0" err="1"/>
              <a:t>the</a:t>
            </a:r>
            <a:r>
              <a:rPr lang="ar-EG" dirty="0"/>
              <a:t> </a:t>
            </a:r>
            <a:r>
              <a:rPr lang="ar-EG" dirty="0" err="1"/>
              <a:t>Duty</a:t>
            </a:r>
            <a:r>
              <a:rPr lang="ar-EG" dirty="0"/>
              <a:t> </a:t>
            </a:r>
            <a:r>
              <a:rPr lang="ar-EG" dirty="0" err="1"/>
              <a:t>CycleDuty</a:t>
            </a:r>
            <a:r>
              <a:rPr lang="ar-EG" dirty="0"/>
              <a:t> </a:t>
            </a:r>
            <a:r>
              <a:rPr lang="ar-EG" dirty="0" err="1"/>
              <a:t>Cycle</a:t>
            </a:r>
            <a:r>
              <a:rPr lang="ar-EG" dirty="0"/>
              <a:t> (%) = (</a:t>
            </a:r>
            <a:r>
              <a:rPr lang="ar-EG" dirty="0" err="1"/>
              <a:t>Active</a:t>
            </a:r>
            <a:r>
              <a:rPr lang="ar-EG" dirty="0"/>
              <a:t> </a:t>
            </a:r>
            <a:r>
              <a:rPr lang="ar-EG" dirty="0" err="1"/>
              <a:t>Time</a:t>
            </a:r>
            <a:r>
              <a:rPr lang="ar-EG" dirty="0"/>
              <a:t> / </a:t>
            </a:r>
            <a:r>
              <a:rPr lang="ar-EG" dirty="0" err="1"/>
              <a:t>Period</a:t>
            </a:r>
            <a:r>
              <a:rPr lang="ar-EG" dirty="0"/>
              <a:t>) * </a:t>
            </a:r>
            <a:r>
              <a:rPr lang="en-US" dirty="0"/>
              <a:t>100</a:t>
            </a:r>
            <a:endParaRPr lang="ar-EG" dirty="0"/>
          </a:p>
        </p:txBody>
      </p:sp>
      <p:sp>
        <p:nvSpPr>
          <p:cNvPr id="12" name="مربع نص 11">
            <a:extLst>
              <a:ext uri="{FF2B5EF4-FFF2-40B4-BE49-F238E27FC236}">
                <a16:creationId xmlns:a16="http://schemas.microsoft.com/office/drawing/2014/main" id="{644C0CE5-E891-28F3-CF87-3D509309A32B}"/>
              </a:ext>
            </a:extLst>
          </p:cNvPr>
          <p:cNvSpPr txBox="1"/>
          <p:nvPr/>
        </p:nvSpPr>
        <p:spPr>
          <a:xfrm>
            <a:off x="536706" y="5151333"/>
            <a:ext cx="6097554" cy="369332"/>
          </a:xfrm>
          <a:prstGeom prst="rect">
            <a:avLst/>
          </a:prstGeom>
          <a:noFill/>
        </p:spPr>
        <p:txBody>
          <a:bodyPr wrap="square">
            <a:spAutoFit/>
          </a:bodyPr>
          <a:lstStyle/>
          <a:p>
            <a:r>
              <a:rPr lang="ar-EG" b="1" dirty="0" err="1">
                <a:solidFill>
                  <a:srgbClr val="FF0000"/>
                </a:solidFill>
              </a:rPr>
              <a:t>Duty</a:t>
            </a:r>
            <a:r>
              <a:rPr lang="ar-EG" b="1" dirty="0">
                <a:solidFill>
                  <a:srgbClr val="FF0000"/>
                </a:solidFill>
              </a:rPr>
              <a:t> </a:t>
            </a:r>
            <a:r>
              <a:rPr lang="ar-EG" b="1" dirty="0" err="1">
                <a:solidFill>
                  <a:srgbClr val="FF0000"/>
                </a:solidFill>
              </a:rPr>
              <a:t>Cycle</a:t>
            </a:r>
            <a:r>
              <a:rPr lang="ar-EG" b="1" dirty="0">
                <a:solidFill>
                  <a:srgbClr val="FF0000"/>
                </a:solidFill>
              </a:rPr>
              <a:t> </a:t>
            </a:r>
            <a:r>
              <a:rPr lang="ar-EG" b="1" dirty="0" err="1">
                <a:solidFill>
                  <a:srgbClr val="FF0000"/>
                </a:solidFill>
              </a:rPr>
              <a:t>Equation</a:t>
            </a:r>
            <a:endParaRPr lang="ar-EG" b="1" dirty="0">
              <a:solidFill>
                <a:srgbClr val="FF0000"/>
              </a:solidFill>
            </a:endParaRPr>
          </a:p>
        </p:txBody>
      </p:sp>
      <p:sp>
        <p:nvSpPr>
          <p:cNvPr id="15" name="مربع نص 14">
            <a:extLst>
              <a:ext uri="{FF2B5EF4-FFF2-40B4-BE49-F238E27FC236}">
                <a16:creationId xmlns:a16="http://schemas.microsoft.com/office/drawing/2014/main" id="{A6D30232-56C9-9E03-2D4A-D18D1D8AC786}"/>
              </a:ext>
            </a:extLst>
          </p:cNvPr>
          <p:cNvSpPr txBox="1"/>
          <p:nvPr/>
        </p:nvSpPr>
        <p:spPr>
          <a:xfrm>
            <a:off x="536706" y="2769323"/>
            <a:ext cx="6097554" cy="369332"/>
          </a:xfrm>
          <a:prstGeom prst="rect">
            <a:avLst/>
          </a:prstGeom>
          <a:noFill/>
        </p:spPr>
        <p:txBody>
          <a:bodyPr wrap="square">
            <a:spAutoFit/>
          </a:bodyPr>
          <a:lstStyle/>
          <a:p>
            <a:r>
              <a:rPr lang="en-US" b="1" dirty="0">
                <a:solidFill>
                  <a:srgbClr val="FF0000"/>
                </a:solidFill>
              </a:rPr>
              <a:t>What Is The Duty Cycle?</a:t>
            </a:r>
            <a:endParaRPr lang="ar-EG" b="1" dirty="0">
              <a:solidFill>
                <a:srgbClr val="FF0000"/>
              </a:solidFill>
            </a:endParaRPr>
          </a:p>
        </p:txBody>
      </p:sp>
    </p:spTree>
    <p:extLst>
      <p:ext uri="{BB962C8B-B14F-4D97-AF65-F5344CB8AC3E}">
        <p14:creationId xmlns:p14="http://schemas.microsoft.com/office/powerpoint/2010/main" val="36242988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5" grpId="0"/>
      <p:bldP spid="6" grpId="0" animBg="1"/>
      <p:bldP spid="9" grpId="0"/>
      <p:bldP spid="12"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مربع نص 6">
            <a:extLst>
              <a:ext uri="{FF2B5EF4-FFF2-40B4-BE49-F238E27FC236}">
                <a16:creationId xmlns:a16="http://schemas.microsoft.com/office/drawing/2014/main" id="{ABBF62A7-38E1-6198-9E98-CC9F28F1B398}"/>
              </a:ext>
            </a:extLst>
          </p:cNvPr>
          <p:cNvSpPr txBox="1"/>
          <p:nvPr/>
        </p:nvSpPr>
        <p:spPr>
          <a:xfrm>
            <a:off x="1834986" y="621011"/>
            <a:ext cx="6097554" cy="1292662"/>
          </a:xfrm>
          <a:prstGeom prst="rect">
            <a:avLst/>
          </a:prstGeom>
          <a:noFill/>
        </p:spPr>
        <p:txBody>
          <a:bodyPr wrap="square">
            <a:spAutoFit/>
          </a:bodyPr>
          <a:lstStyle/>
          <a:p>
            <a:r>
              <a:rPr lang="en-US" sz="6000" b="1" dirty="0">
                <a:solidFill>
                  <a:srgbClr val="0070C0"/>
                </a:solidFill>
              </a:rPr>
              <a:t>CAP100NANO</a:t>
            </a:r>
          </a:p>
          <a:p>
            <a:endParaRPr lang="en-US" sz="1800" dirty="0"/>
          </a:p>
        </p:txBody>
      </p:sp>
      <p:sp>
        <p:nvSpPr>
          <p:cNvPr id="13" name="مربع نص 12">
            <a:extLst>
              <a:ext uri="{FF2B5EF4-FFF2-40B4-BE49-F238E27FC236}">
                <a16:creationId xmlns:a16="http://schemas.microsoft.com/office/drawing/2014/main" id="{A27C5297-96DB-20D7-21DF-E497755EDA74}"/>
              </a:ext>
            </a:extLst>
          </p:cNvPr>
          <p:cNvSpPr txBox="1"/>
          <p:nvPr/>
        </p:nvSpPr>
        <p:spPr>
          <a:xfrm>
            <a:off x="536705" y="2148625"/>
            <a:ext cx="8625955" cy="2233688"/>
          </a:xfrm>
          <a:prstGeom prst="rect">
            <a:avLst/>
          </a:prstGeom>
          <a:noFill/>
        </p:spPr>
        <p:txBody>
          <a:bodyPr wrap="square">
            <a:spAutoFit/>
          </a:bodyPr>
          <a:lstStyle/>
          <a:p>
            <a:pPr rtl="1">
              <a:lnSpc>
                <a:spcPct val="107000"/>
              </a:lnSpc>
              <a:spcAft>
                <a:spcPts val="800"/>
              </a:spcAft>
            </a:pPr>
            <a:r>
              <a:rPr lang="en-US" sz="4400" kern="100" dirty="0">
                <a:latin typeface="Calibri" panose="020F0502020204030204" pitchFamily="34" charset="0"/>
                <a:ea typeface="Calibri" panose="020F0502020204030204" pitchFamily="34" charset="0"/>
                <a:cs typeface="Arial" panose="020B0604020202020204" pitchFamily="34" charset="0"/>
              </a:rPr>
              <a:t>it used to increase the frequency for signals from this equation F=1.44 / ((R1 + 2 × R2) × C</a:t>
            </a:r>
            <a:r>
              <a:rPr lang="en-US" sz="4400" kern="100" dirty="0">
                <a:effectLst/>
                <a:latin typeface="Calibri" panose="020F0502020204030204" pitchFamily="34" charset="0"/>
                <a:ea typeface="Calibri" panose="020F0502020204030204" pitchFamily="34" charset="0"/>
                <a:cs typeface="Arial" panose="020B0604020202020204" pitchFamily="34" charset="0"/>
              </a:rPr>
              <a:t> </a:t>
            </a:r>
          </a:p>
        </p:txBody>
      </p:sp>
      <p:pic>
        <p:nvPicPr>
          <p:cNvPr id="6" name="صورة 5">
            <a:extLst>
              <a:ext uri="{FF2B5EF4-FFF2-40B4-BE49-F238E27FC236}">
                <a16:creationId xmlns:a16="http://schemas.microsoft.com/office/drawing/2014/main" id="{50FDC577-19AD-E212-CBCC-433CE8662476}"/>
              </a:ext>
            </a:extLst>
          </p:cNvPr>
          <p:cNvPicPr>
            <a:picLocks noChangeAspect="1"/>
          </p:cNvPicPr>
          <p:nvPr/>
        </p:nvPicPr>
        <p:blipFill>
          <a:blip r:embed="rId2"/>
          <a:stretch>
            <a:fillRect/>
          </a:stretch>
        </p:blipFill>
        <p:spPr>
          <a:xfrm>
            <a:off x="536706" y="462889"/>
            <a:ext cx="1220316" cy="1292662"/>
          </a:xfrm>
          <a:prstGeom prst="rect">
            <a:avLst/>
          </a:prstGeom>
        </p:spPr>
      </p:pic>
    </p:spTree>
    <p:extLst>
      <p:ext uri="{BB962C8B-B14F-4D97-AF65-F5344CB8AC3E}">
        <p14:creationId xmlns:p14="http://schemas.microsoft.com/office/powerpoint/2010/main" val="3416532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مربع نص 6">
            <a:extLst>
              <a:ext uri="{FF2B5EF4-FFF2-40B4-BE49-F238E27FC236}">
                <a16:creationId xmlns:a16="http://schemas.microsoft.com/office/drawing/2014/main" id="{ABBF62A7-38E1-6198-9E98-CC9F28F1B398}"/>
              </a:ext>
            </a:extLst>
          </p:cNvPr>
          <p:cNvSpPr txBox="1"/>
          <p:nvPr/>
        </p:nvSpPr>
        <p:spPr>
          <a:xfrm>
            <a:off x="303989" y="672439"/>
            <a:ext cx="6097554" cy="1015663"/>
          </a:xfrm>
          <a:prstGeom prst="rect">
            <a:avLst/>
          </a:prstGeom>
          <a:noFill/>
        </p:spPr>
        <p:txBody>
          <a:bodyPr wrap="square">
            <a:spAutoFit/>
          </a:bodyPr>
          <a:lstStyle/>
          <a:p>
            <a:r>
              <a:rPr lang="en-US" sz="6000" b="1" dirty="0">
                <a:solidFill>
                  <a:srgbClr val="0070C0"/>
                </a:solidFill>
              </a:rPr>
              <a:t>SQUARE WAVE</a:t>
            </a:r>
          </a:p>
        </p:txBody>
      </p:sp>
      <p:sp>
        <p:nvSpPr>
          <p:cNvPr id="13" name="مربع نص 12">
            <a:extLst>
              <a:ext uri="{FF2B5EF4-FFF2-40B4-BE49-F238E27FC236}">
                <a16:creationId xmlns:a16="http://schemas.microsoft.com/office/drawing/2014/main" id="{A27C5297-96DB-20D7-21DF-E497755EDA74}"/>
              </a:ext>
            </a:extLst>
          </p:cNvPr>
          <p:cNvSpPr txBox="1"/>
          <p:nvPr/>
        </p:nvSpPr>
        <p:spPr>
          <a:xfrm>
            <a:off x="303989" y="1831385"/>
            <a:ext cx="6906606" cy="736355"/>
          </a:xfrm>
          <a:prstGeom prst="rect">
            <a:avLst/>
          </a:prstGeom>
          <a:noFill/>
        </p:spPr>
        <p:txBody>
          <a:bodyPr wrap="square">
            <a:spAutoFit/>
          </a:bodyPr>
          <a:lstStyle/>
          <a:p>
            <a:pPr rtl="1">
              <a:lnSpc>
                <a:spcPct val="107000"/>
              </a:lnSpc>
              <a:spcAft>
                <a:spcPts val="800"/>
              </a:spcAft>
            </a:pPr>
            <a:r>
              <a:rPr lang="en-US" sz="2000" kern="100" dirty="0">
                <a:latin typeface="Calibri" panose="020F0502020204030204" pitchFamily="34" charset="0"/>
                <a:ea typeface="Calibri" panose="020F0502020204030204" pitchFamily="34" charset="0"/>
                <a:cs typeface="Arial" panose="020B0604020202020204" pitchFamily="34" charset="0"/>
              </a:rPr>
              <a:t>555 Square Wave Generator Circuit </a:t>
            </a:r>
            <a:r>
              <a:rPr lang="en-US" sz="2000" kern="100" dirty="0" err="1">
                <a:latin typeface="Calibri" panose="020F0502020204030204" pitchFamily="34" charset="0"/>
                <a:ea typeface="Calibri" panose="020F0502020204030204" pitchFamily="34" charset="0"/>
                <a:cs typeface="Arial" panose="020B0604020202020204" pitchFamily="34" charset="0"/>
              </a:rPr>
              <a:t>DesignHere</a:t>
            </a:r>
            <a:r>
              <a:rPr lang="en-US" sz="2000" kern="100" dirty="0">
                <a:latin typeface="Calibri" panose="020F0502020204030204" pitchFamily="34" charset="0"/>
                <a:ea typeface="Calibri" panose="020F0502020204030204" pitchFamily="34" charset="0"/>
                <a:cs typeface="Arial" panose="020B0604020202020204" pitchFamily="34" charset="0"/>
              </a:rPr>
              <a:t> is a simple 555 timer astable multivibrator circuit.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صورة 2" descr="صورة تحتوي على أسود, الظلام&#10;&#10;تم إنشاء الوصف تلقائياً">
            <a:extLst>
              <a:ext uri="{FF2B5EF4-FFF2-40B4-BE49-F238E27FC236}">
                <a16:creationId xmlns:a16="http://schemas.microsoft.com/office/drawing/2014/main" id="{B890DB32-9325-9D73-659D-460AED9FC6DD}"/>
              </a:ext>
            </a:extLst>
          </p:cNvPr>
          <p:cNvPicPr>
            <a:picLocks noChangeAspect="1"/>
          </p:cNvPicPr>
          <p:nvPr/>
        </p:nvPicPr>
        <p:blipFill>
          <a:blip r:embed="rId2"/>
          <a:stretch>
            <a:fillRect/>
          </a:stretch>
        </p:blipFill>
        <p:spPr>
          <a:xfrm>
            <a:off x="7570018" y="234658"/>
            <a:ext cx="1741934" cy="1741934"/>
          </a:xfrm>
          <a:prstGeom prst="rect">
            <a:avLst/>
          </a:prstGeom>
        </p:spPr>
      </p:pic>
      <p:pic>
        <p:nvPicPr>
          <p:cNvPr id="4" name="صورة 3" descr="صورة تحتوي على أسود, الظلام&#10;&#10;تم إنشاء الوصف تلقائياً">
            <a:extLst>
              <a:ext uri="{FF2B5EF4-FFF2-40B4-BE49-F238E27FC236}">
                <a16:creationId xmlns:a16="http://schemas.microsoft.com/office/drawing/2014/main" id="{036ACCDE-9383-F123-4253-4BB442187C83}"/>
              </a:ext>
            </a:extLst>
          </p:cNvPr>
          <p:cNvPicPr>
            <a:picLocks noChangeAspect="1"/>
          </p:cNvPicPr>
          <p:nvPr/>
        </p:nvPicPr>
        <p:blipFill>
          <a:blip r:embed="rId2"/>
          <a:stretch>
            <a:fillRect/>
          </a:stretch>
        </p:blipFill>
        <p:spPr>
          <a:xfrm>
            <a:off x="9017621" y="234658"/>
            <a:ext cx="1741934" cy="1741934"/>
          </a:xfrm>
          <a:prstGeom prst="rect">
            <a:avLst/>
          </a:prstGeom>
        </p:spPr>
      </p:pic>
      <p:pic>
        <p:nvPicPr>
          <p:cNvPr id="6" name="صورة 5">
            <a:extLst>
              <a:ext uri="{FF2B5EF4-FFF2-40B4-BE49-F238E27FC236}">
                <a16:creationId xmlns:a16="http://schemas.microsoft.com/office/drawing/2014/main" id="{FCA4BD51-4127-0917-00DE-B22071D12856}"/>
              </a:ext>
            </a:extLst>
          </p:cNvPr>
          <p:cNvPicPr>
            <a:picLocks noChangeAspect="1"/>
          </p:cNvPicPr>
          <p:nvPr/>
        </p:nvPicPr>
        <p:blipFill>
          <a:blip r:embed="rId3"/>
          <a:stretch>
            <a:fillRect/>
          </a:stretch>
        </p:blipFill>
        <p:spPr>
          <a:xfrm>
            <a:off x="7527569" y="2742498"/>
            <a:ext cx="3568765" cy="2379177"/>
          </a:xfrm>
          <a:prstGeom prst="rect">
            <a:avLst/>
          </a:prstGeom>
        </p:spPr>
      </p:pic>
      <p:sp>
        <p:nvSpPr>
          <p:cNvPr id="9" name="مربع نص 8">
            <a:extLst>
              <a:ext uri="{FF2B5EF4-FFF2-40B4-BE49-F238E27FC236}">
                <a16:creationId xmlns:a16="http://schemas.microsoft.com/office/drawing/2014/main" id="{13C23D29-53B4-0763-0F6C-016C8107431F}"/>
              </a:ext>
            </a:extLst>
          </p:cNvPr>
          <p:cNvSpPr txBox="1"/>
          <p:nvPr/>
        </p:nvSpPr>
        <p:spPr>
          <a:xfrm>
            <a:off x="303989" y="2610683"/>
            <a:ext cx="6130212" cy="4247317"/>
          </a:xfrm>
          <a:prstGeom prst="rect">
            <a:avLst/>
          </a:prstGeom>
          <a:noFill/>
        </p:spPr>
        <p:txBody>
          <a:bodyPr wrap="square">
            <a:spAutoFit/>
          </a:bodyPr>
          <a:lstStyle/>
          <a:p>
            <a:r>
              <a:rPr lang="ar-EG" dirty="0" err="1"/>
              <a:t>The</a:t>
            </a:r>
            <a:r>
              <a:rPr lang="ar-EG" dirty="0"/>
              <a:t> IC </a:t>
            </a:r>
            <a:r>
              <a:rPr lang="en-US" dirty="0"/>
              <a:t>555</a:t>
            </a:r>
            <a:r>
              <a:rPr lang="ar-EG" dirty="0"/>
              <a:t> </a:t>
            </a:r>
            <a:r>
              <a:rPr lang="ar-EG" dirty="0" err="1"/>
              <a:t>operates</a:t>
            </a:r>
            <a:r>
              <a:rPr lang="ar-EG" dirty="0"/>
              <a:t> </a:t>
            </a:r>
            <a:r>
              <a:rPr lang="ar-EG" dirty="0" err="1"/>
              <a:t>as</a:t>
            </a:r>
            <a:r>
              <a:rPr lang="ar-EG" dirty="0"/>
              <a:t> </a:t>
            </a:r>
            <a:r>
              <a:rPr lang="ar-EG" dirty="0" err="1"/>
              <a:t>an</a:t>
            </a:r>
            <a:r>
              <a:rPr lang="ar-EG" dirty="0"/>
              <a:t> </a:t>
            </a:r>
            <a:r>
              <a:rPr lang="ar-EG" dirty="0" err="1"/>
              <a:t>astable</a:t>
            </a:r>
            <a:r>
              <a:rPr lang="ar-EG" dirty="0"/>
              <a:t> </a:t>
            </a:r>
            <a:r>
              <a:rPr lang="ar-EG" dirty="0" err="1"/>
              <a:t>multivibrator</a:t>
            </a:r>
            <a:r>
              <a:rPr lang="ar-EG" dirty="0"/>
              <a:t> </a:t>
            </a:r>
            <a:r>
              <a:rPr lang="ar-EG" dirty="0" err="1"/>
              <a:t>with</a:t>
            </a:r>
            <a:r>
              <a:rPr lang="ar-EG" dirty="0"/>
              <a:t> </a:t>
            </a:r>
            <a:r>
              <a:rPr lang="ar-EG" dirty="0" err="1"/>
              <a:t>three</a:t>
            </a:r>
            <a:r>
              <a:rPr lang="ar-EG" dirty="0"/>
              <a:t> </a:t>
            </a:r>
            <a:r>
              <a:rPr lang="ar-EG" dirty="0" err="1"/>
              <a:t>external</a:t>
            </a:r>
            <a:r>
              <a:rPr lang="ar-EG" dirty="0"/>
              <a:t> </a:t>
            </a:r>
            <a:r>
              <a:rPr lang="ar-EG" dirty="0" err="1"/>
              <a:t>components</a:t>
            </a:r>
            <a:r>
              <a:rPr lang="ar-EG" dirty="0"/>
              <a:t>: </a:t>
            </a:r>
            <a:r>
              <a:rPr lang="ar-EG" dirty="0" err="1"/>
              <a:t>two</a:t>
            </a:r>
            <a:r>
              <a:rPr lang="ar-EG" dirty="0"/>
              <a:t> </a:t>
            </a:r>
            <a:r>
              <a:rPr lang="ar-EG" dirty="0" err="1"/>
              <a:t>resistors</a:t>
            </a:r>
            <a:r>
              <a:rPr lang="ar-EG" dirty="0"/>
              <a:t> (R</a:t>
            </a:r>
            <a:r>
              <a:rPr lang="en-US" dirty="0"/>
              <a:t>1</a:t>
            </a:r>
            <a:r>
              <a:rPr lang="ar-EG" dirty="0"/>
              <a:t> </a:t>
            </a:r>
            <a:r>
              <a:rPr lang="ar-EG" dirty="0" err="1"/>
              <a:t>and</a:t>
            </a:r>
            <a:r>
              <a:rPr lang="ar-EG" dirty="0"/>
              <a:t> R</a:t>
            </a:r>
            <a:r>
              <a:rPr lang="en-US" dirty="0"/>
              <a:t>2</a:t>
            </a:r>
            <a:r>
              <a:rPr lang="ar-EG" dirty="0"/>
              <a:t>) </a:t>
            </a:r>
            <a:r>
              <a:rPr lang="ar-EG" dirty="0" err="1"/>
              <a:t>and</a:t>
            </a:r>
            <a:r>
              <a:rPr lang="ar-EG" dirty="0"/>
              <a:t> a </a:t>
            </a:r>
            <a:r>
              <a:rPr lang="ar-EG" dirty="0" err="1"/>
              <a:t>capacitor</a:t>
            </a:r>
            <a:r>
              <a:rPr lang="ar-EG" dirty="0"/>
              <a:t> (C). </a:t>
            </a:r>
            <a:r>
              <a:rPr lang="ar-EG" dirty="0" err="1"/>
              <a:t>Pins</a:t>
            </a:r>
            <a:r>
              <a:rPr lang="ar-EG" dirty="0"/>
              <a:t> </a:t>
            </a:r>
            <a:r>
              <a:rPr lang="en-US" dirty="0"/>
              <a:t>8</a:t>
            </a:r>
            <a:r>
              <a:rPr lang="ar-EG" dirty="0"/>
              <a:t> </a:t>
            </a:r>
            <a:r>
              <a:rPr lang="ar-EG" dirty="0" err="1"/>
              <a:t>and</a:t>
            </a:r>
            <a:r>
              <a:rPr lang="ar-EG" dirty="0"/>
              <a:t> </a:t>
            </a:r>
            <a:r>
              <a:rPr lang="en-US" dirty="0"/>
              <a:t>4</a:t>
            </a:r>
            <a:r>
              <a:rPr lang="ar-EG" dirty="0"/>
              <a:t> </a:t>
            </a:r>
            <a:r>
              <a:rPr lang="ar-EG" dirty="0" err="1"/>
              <a:t>are</a:t>
            </a:r>
            <a:r>
              <a:rPr lang="ar-EG" dirty="0"/>
              <a:t> </a:t>
            </a:r>
            <a:r>
              <a:rPr lang="ar-EG" dirty="0" err="1"/>
              <a:t>connected</a:t>
            </a:r>
            <a:r>
              <a:rPr lang="ar-EG" dirty="0"/>
              <a:t> </a:t>
            </a:r>
            <a:r>
              <a:rPr lang="ar-EG" dirty="0" err="1"/>
              <a:t>to</a:t>
            </a:r>
            <a:r>
              <a:rPr lang="ar-EG" dirty="0"/>
              <a:t> </a:t>
            </a:r>
            <a:r>
              <a:rPr lang="ar-EG" dirty="0" err="1"/>
              <a:t>the</a:t>
            </a:r>
            <a:r>
              <a:rPr lang="ar-EG" dirty="0"/>
              <a:t> </a:t>
            </a:r>
            <a:r>
              <a:rPr lang="ar-EG" dirty="0" err="1"/>
              <a:t>power</a:t>
            </a:r>
            <a:r>
              <a:rPr lang="ar-EG" dirty="0"/>
              <a:t> </a:t>
            </a:r>
            <a:r>
              <a:rPr lang="ar-EG" dirty="0" err="1"/>
              <a:t>supply</a:t>
            </a:r>
            <a:r>
              <a:rPr lang="ar-EG" dirty="0"/>
              <a:t>, </a:t>
            </a:r>
            <a:r>
              <a:rPr lang="ar-EG" dirty="0" err="1"/>
              <a:t>pin</a:t>
            </a:r>
            <a:r>
              <a:rPr lang="ar-EG" dirty="0"/>
              <a:t> </a:t>
            </a:r>
            <a:r>
              <a:rPr lang="en-US" dirty="0"/>
              <a:t>1</a:t>
            </a:r>
            <a:r>
              <a:rPr lang="ar-EG" dirty="0"/>
              <a:t> </a:t>
            </a:r>
            <a:r>
              <a:rPr lang="ar-EG" dirty="0" err="1"/>
              <a:t>to</a:t>
            </a:r>
            <a:r>
              <a:rPr lang="ar-EG" dirty="0"/>
              <a:t> </a:t>
            </a:r>
            <a:r>
              <a:rPr lang="ar-EG" dirty="0" err="1"/>
              <a:t>ground</a:t>
            </a:r>
            <a:r>
              <a:rPr lang="ar-EG" dirty="0"/>
              <a:t>, </a:t>
            </a:r>
            <a:r>
              <a:rPr lang="ar-EG" dirty="0" err="1"/>
              <a:t>and</a:t>
            </a:r>
            <a:r>
              <a:rPr lang="ar-EG" dirty="0"/>
              <a:t> </a:t>
            </a:r>
            <a:r>
              <a:rPr lang="ar-EG" dirty="0" err="1"/>
              <a:t>pin</a:t>
            </a:r>
            <a:r>
              <a:rPr lang="ar-EG" dirty="0"/>
              <a:t> </a:t>
            </a:r>
            <a:r>
              <a:rPr lang="en-US" dirty="0"/>
              <a:t>5</a:t>
            </a:r>
            <a:r>
              <a:rPr lang="ar-EG" dirty="0"/>
              <a:t> </a:t>
            </a:r>
            <a:r>
              <a:rPr lang="ar-EG" dirty="0" err="1"/>
              <a:t>to</a:t>
            </a:r>
            <a:r>
              <a:rPr lang="ar-EG" dirty="0"/>
              <a:t> </a:t>
            </a:r>
            <a:r>
              <a:rPr lang="ar-EG" dirty="0" err="1"/>
              <a:t>ground</a:t>
            </a:r>
            <a:r>
              <a:rPr lang="ar-EG" dirty="0"/>
              <a:t> </a:t>
            </a:r>
            <a:r>
              <a:rPr lang="ar-EG" dirty="0" err="1"/>
              <a:t>through</a:t>
            </a:r>
            <a:r>
              <a:rPr lang="ar-EG" dirty="0"/>
              <a:t> a </a:t>
            </a:r>
            <a:r>
              <a:rPr lang="ar-EG" dirty="0" err="1"/>
              <a:t>capacitor</a:t>
            </a:r>
            <a:r>
              <a:rPr lang="ar-EG" dirty="0"/>
              <a:t>. </a:t>
            </a:r>
            <a:r>
              <a:rPr lang="ar-EG" dirty="0" err="1"/>
              <a:t>Pins</a:t>
            </a:r>
            <a:r>
              <a:rPr lang="ar-EG" dirty="0"/>
              <a:t> </a:t>
            </a:r>
            <a:r>
              <a:rPr lang="en-US" dirty="0"/>
              <a:t>2</a:t>
            </a:r>
            <a:r>
              <a:rPr lang="ar-EG" dirty="0"/>
              <a:t> </a:t>
            </a:r>
            <a:r>
              <a:rPr lang="ar-EG" dirty="0" err="1"/>
              <a:t>and</a:t>
            </a:r>
            <a:r>
              <a:rPr lang="ar-EG" dirty="0"/>
              <a:t> </a:t>
            </a:r>
            <a:r>
              <a:rPr lang="en-US" dirty="0"/>
              <a:t>6</a:t>
            </a:r>
            <a:r>
              <a:rPr lang="ar-EG" dirty="0"/>
              <a:t> </a:t>
            </a:r>
            <a:r>
              <a:rPr lang="ar-EG" dirty="0" err="1"/>
              <a:t>are</a:t>
            </a:r>
            <a:r>
              <a:rPr lang="ar-EG" dirty="0"/>
              <a:t> </a:t>
            </a:r>
            <a:r>
              <a:rPr lang="ar-EG" dirty="0" err="1"/>
              <a:t>linked</a:t>
            </a:r>
            <a:r>
              <a:rPr lang="ar-EG" dirty="0"/>
              <a:t>, </a:t>
            </a:r>
            <a:r>
              <a:rPr lang="ar-EG" dirty="0" err="1"/>
              <a:t>allowing</a:t>
            </a:r>
            <a:r>
              <a:rPr lang="ar-EG" dirty="0"/>
              <a:t> </a:t>
            </a:r>
            <a:r>
              <a:rPr lang="ar-EG" dirty="0" err="1"/>
              <a:t>it</a:t>
            </a:r>
            <a:r>
              <a:rPr lang="ar-EG" dirty="0"/>
              <a:t> </a:t>
            </a:r>
            <a:r>
              <a:rPr lang="ar-EG" dirty="0" err="1"/>
              <a:t>to</a:t>
            </a:r>
            <a:r>
              <a:rPr lang="ar-EG" dirty="0"/>
              <a:t> </a:t>
            </a:r>
            <a:r>
              <a:rPr lang="ar-EG" dirty="0" err="1"/>
              <a:t>self-trigger</a:t>
            </a:r>
            <a:r>
              <a:rPr lang="ar-EG" dirty="0"/>
              <a:t> </a:t>
            </a:r>
            <a:r>
              <a:rPr lang="ar-EG" dirty="0" err="1"/>
              <a:t>without</a:t>
            </a:r>
            <a:r>
              <a:rPr lang="ar-EG" dirty="0"/>
              <a:t> </a:t>
            </a:r>
            <a:r>
              <a:rPr lang="ar-EG" dirty="0" err="1"/>
              <a:t>an</a:t>
            </a:r>
            <a:r>
              <a:rPr lang="ar-EG" dirty="0"/>
              <a:t> </a:t>
            </a:r>
            <a:r>
              <a:rPr lang="ar-EG" dirty="0" err="1"/>
              <a:t>external</a:t>
            </a:r>
            <a:r>
              <a:rPr lang="ar-EG" dirty="0"/>
              <a:t> </a:t>
            </a:r>
            <a:r>
              <a:rPr lang="ar-EG" dirty="0" err="1"/>
              <a:t>pulse</a:t>
            </a:r>
            <a:r>
              <a:rPr lang="ar-EG" dirty="0"/>
              <a:t>, </a:t>
            </a:r>
            <a:r>
              <a:rPr lang="ar-EG" dirty="0" err="1"/>
              <a:t>acting</a:t>
            </a:r>
            <a:r>
              <a:rPr lang="ar-EG" dirty="0"/>
              <a:t> </a:t>
            </a:r>
            <a:r>
              <a:rPr lang="ar-EG" dirty="0" err="1"/>
              <a:t>as</a:t>
            </a:r>
            <a:r>
              <a:rPr lang="ar-EG" dirty="0"/>
              <a:t> a </a:t>
            </a:r>
            <a:r>
              <a:rPr lang="ar-EG" dirty="0" err="1"/>
              <a:t>free-running</a:t>
            </a:r>
            <a:r>
              <a:rPr lang="ar-EG" dirty="0"/>
              <a:t> </a:t>
            </a:r>
            <a:r>
              <a:rPr lang="ar-EG" dirty="0" err="1"/>
              <a:t>oscillator</a:t>
            </a:r>
            <a:r>
              <a:rPr lang="ar-EG" dirty="0"/>
              <a:t>. </a:t>
            </a:r>
            <a:r>
              <a:rPr lang="ar-EG" dirty="0" err="1"/>
              <a:t>The</a:t>
            </a:r>
            <a:r>
              <a:rPr lang="ar-EG" dirty="0"/>
              <a:t> </a:t>
            </a:r>
            <a:r>
              <a:rPr lang="ar-EG" dirty="0" err="1"/>
              <a:t>output</a:t>
            </a:r>
            <a:r>
              <a:rPr lang="ar-EG" dirty="0"/>
              <a:t> </a:t>
            </a:r>
            <a:r>
              <a:rPr lang="ar-EG" dirty="0" err="1"/>
              <a:t>is</a:t>
            </a:r>
            <a:r>
              <a:rPr lang="ar-EG" dirty="0"/>
              <a:t> </a:t>
            </a:r>
            <a:r>
              <a:rPr lang="ar-EG" dirty="0" err="1"/>
              <a:t>at</a:t>
            </a:r>
            <a:r>
              <a:rPr lang="ar-EG" dirty="0"/>
              <a:t> </a:t>
            </a:r>
            <a:r>
              <a:rPr lang="ar-EG" dirty="0" err="1"/>
              <a:t>pin</a:t>
            </a:r>
            <a:r>
              <a:rPr lang="ar-EG" dirty="0"/>
              <a:t> </a:t>
            </a:r>
            <a:r>
              <a:rPr lang="en-US" dirty="0"/>
              <a:t>3</a:t>
            </a:r>
            <a:r>
              <a:rPr lang="ar-EG" dirty="0"/>
              <a:t>. </a:t>
            </a:r>
            <a:r>
              <a:rPr lang="ar-EG" dirty="0" err="1"/>
              <a:t>The</a:t>
            </a:r>
            <a:r>
              <a:rPr lang="ar-EG" dirty="0"/>
              <a:t> </a:t>
            </a:r>
            <a:r>
              <a:rPr lang="ar-EG" dirty="0" err="1"/>
              <a:t>timing</a:t>
            </a:r>
            <a:r>
              <a:rPr lang="ar-EG" dirty="0"/>
              <a:t> </a:t>
            </a:r>
            <a:r>
              <a:rPr lang="ar-EG" dirty="0" err="1"/>
              <a:t>circuit</a:t>
            </a:r>
            <a:r>
              <a:rPr lang="ar-EG" dirty="0"/>
              <a:t> </a:t>
            </a:r>
            <a:r>
              <a:rPr lang="ar-EG" dirty="0" err="1"/>
              <a:t>consists</a:t>
            </a:r>
            <a:r>
              <a:rPr lang="ar-EG" dirty="0"/>
              <a:t> </a:t>
            </a:r>
            <a:r>
              <a:rPr lang="ar-EG" dirty="0" err="1"/>
              <a:t>of</a:t>
            </a:r>
            <a:r>
              <a:rPr lang="ar-EG" dirty="0"/>
              <a:t> R</a:t>
            </a:r>
            <a:r>
              <a:rPr lang="en-US" dirty="0"/>
              <a:t>1</a:t>
            </a:r>
            <a:r>
              <a:rPr lang="ar-EG" dirty="0"/>
              <a:t>, R</a:t>
            </a:r>
            <a:r>
              <a:rPr lang="en-US" dirty="0"/>
              <a:t>2</a:t>
            </a:r>
            <a:r>
              <a:rPr lang="ar-EG" dirty="0"/>
              <a:t>, </a:t>
            </a:r>
            <a:r>
              <a:rPr lang="ar-EG" dirty="0" err="1"/>
              <a:t>and</a:t>
            </a:r>
            <a:r>
              <a:rPr lang="ar-EG" dirty="0"/>
              <a:t> </a:t>
            </a:r>
            <a:r>
              <a:rPr lang="ar-EG" dirty="0" err="1"/>
              <a:t>C.On</a:t>
            </a:r>
            <a:r>
              <a:rPr lang="ar-EG" dirty="0"/>
              <a:t> </a:t>
            </a:r>
            <a:r>
              <a:rPr lang="ar-EG" dirty="0" err="1"/>
              <a:t>power-up</a:t>
            </a:r>
            <a:r>
              <a:rPr lang="ar-EG" dirty="0"/>
              <a:t>, </a:t>
            </a:r>
            <a:r>
              <a:rPr lang="ar-EG" dirty="0" err="1"/>
              <a:t>the</a:t>
            </a:r>
            <a:r>
              <a:rPr lang="ar-EG" dirty="0"/>
              <a:t> </a:t>
            </a:r>
            <a:r>
              <a:rPr lang="en-US" dirty="0"/>
              <a:t>555</a:t>
            </a:r>
            <a:r>
              <a:rPr lang="ar-EG" dirty="0"/>
              <a:t> </a:t>
            </a:r>
            <a:r>
              <a:rPr lang="ar-EG" dirty="0" err="1"/>
              <a:t>timer's</a:t>
            </a:r>
            <a:r>
              <a:rPr lang="ar-EG" dirty="0"/>
              <a:t> </a:t>
            </a:r>
            <a:r>
              <a:rPr lang="ar-EG" dirty="0" err="1"/>
              <a:t>flip-flop</a:t>
            </a:r>
            <a:r>
              <a:rPr lang="ar-EG" dirty="0"/>
              <a:t> </a:t>
            </a:r>
            <a:r>
              <a:rPr lang="ar-EG" dirty="0" err="1"/>
              <a:t>resets</a:t>
            </a:r>
            <a:r>
              <a:rPr lang="ar-EG" dirty="0"/>
              <a:t>, </a:t>
            </a:r>
            <a:r>
              <a:rPr lang="ar-EG" dirty="0" err="1"/>
              <a:t>outputting</a:t>
            </a:r>
            <a:r>
              <a:rPr lang="ar-EG" dirty="0"/>
              <a:t> </a:t>
            </a:r>
            <a:r>
              <a:rPr lang="ar-EG" dirty="0" err="1"/>
              <a:t>low</a:t>
            </a:r>
            <a:r>
              <a:rPr lang="ar-EG" dirty="0"/>
              <a:t> </a:t>
            </a:r>
            <a:r>
              <a:rPr lang="ar-EG" dirty="0" err="1"/>
              <a:t>and</a:t>
            </a:r>
            <a:r>
              <a:rPr lang="ar-EG" dirty="0"/>
              <a:t> </a:t>
            </a:r>
            <a:r>
              <a:rPr lang="ar-EG" dirty="0" err="1"/>
              <a:t>discharging</a:t>
            </a:r>
            <a:r>
              <a:rPr lang="ar-EG" dirty="0"/>
              <a:t> </a:t>
            </a:r>
            <a:r>
              <a:rPr lang="ar-EG" dirty="0" err="1"/>
              <a:t>the</a:t>
            </a:r>
            <a:r>
              <a:rPr lang="ar-EG" dirty="0"/>
              <a:t> </a:t>
            </a:r>
            <a:r>
              <a:rPr lang="ar-EG" dirty="0" err="1"/>
              <a:t>capacitor</a:t>
            </a:r>
            <a:r>
              <a:rPr lang="ar-EG" dirty="0"/>
              <a:t>. </a:t>
            </a:r>
            <a:r>
              <a:rPr lang="ar-EG" dirty="0" err="1"/>
              <a:t>When</a:t>
            </a:r>
            <a:r>
              <a:rPr lang="ar-EG" dirty="0"/>
              <a:t> </a:t>
            </a:r>
            <a:r>
              <a:rPr lang="ar-EG" dirty="0" err="1"/>
              <a:t>the</a:t>
            </a:r>
            <a:r>
              <a:rPr lang="ar-EG" dirty="0"/>
              <a:t> </a:t>
            </a:r>
            <a:r>
              <a:rPr lang="ar-EG" dirty="0" err="1"/>
              <a:t>voltage</a:t>
            </a:r>
            <a:r>
              <a:rPr lang="ar-EG" dirty="0"/>
              <a:t> </a:t>
            </a:r>
            <a:r>
              <a:rPr lang="ar-EG" dirty="0" err="1"/>
              <a:t>drops</a:t>
            </a:r>
            <a:r>
              <a:rPr lang="ar-EG" dirty="0"/>
              <a:t> </a:t>
            </a:r>
            <a:r>
              <a:rPr lang="ar-EG" dirty="0" err="1"/>
              <a:t>below</a:t>
            </a:r>
            <a:r>
              <a:rPr lang="ar-EG" dirty="0"/>
              <a:t> </a:t>
            </a:r>
            <a:r>
              <a:rPr lang="en-US" dirty="0"/>
              <a:t>1/3</a:t>
            </a:r>
            <a:r>
              <a:rPr lang="ar-EG" dirty="0"/>
              <a:t> VCC, </a:t>
            </a:r>
            <a:r>
              <a:rPr lang="ar-EG" dirty="0" err="1"/>
              <a:t>the</a:t>
            </a:r>
            <a:r>
              <a:rPr lang="ar-EG" dirty="0"/>
              <a:t> </a:t>
            </a:r>
            <a:r>
              <a:rPr lang="ar-EG" dirty="0" err="1"/>
              <a:t>output</a:t>
            </a:r>
            <a:r>
              <a:rPr lang="ar-EG" dirty="0"/>
              <a:t> </a:t>
            </a:r>
            <a:r>
              <a:rPr lang="ar-EG" dirty="0" err="1"/>
              <a:t>goes</a:t>
            </a:r>
            <a:r>
              <a:rPr lang="ar-EG" dirty="0"/>
              <a:t> </a:t>
            </a:r>
            <a:r>
              <a:rPr lang="ar-EG" dirty="0" err="1"/>
              <a:t>high</a:t>
            </a:r>
            <a:r>
              <a:rPr lang="ar-EG" dirty="0"/>
              <a:t>, </a:t>
            </a:r>
            <a:r>
              <a:rPr lang="ar-EG" dirty="0" err="1"/>
              <a:t>allowing</a:t>
            </a:r>
            <a:r>
              <a:rPr lang="ar-EG" dirty="0"/>
              <a:t> </a:t>
            </a:r>
            <a:r>
              <a:rPr lang="ar-EG" dirty="0" err="1"/>
              <a:t>the</a:t>
            </a:r>
            <a:r>
              <a:rPr lang="ar-EG" dirty="0"/>
              <a:t> </a:t>
            </a:r>
            <a:r>
              <a:rPr lang="ar-EG" dirty="0" err="1"/>
              <a:t>capacitor</a:t>
            </a:r>
            <a:r>
              <a:rPr lang="ar-EG" dirty="0"/>
              <a:t> </a:t>
            </a:r>
            <a:r>
              <a:rPr lang="ar-EG" dirty="0" err="1"/>
              <a:t>to</a:t>
            </a:r>
            <a:r>
              <a:rPr lang="ar-EG" dirty="0"/>
              <a:t> </a:t>
            </a:r>
            <a:r>
              <a:rPr lang="ar-EG" dirty="0" err="1"/>
              <a:t>charge</a:t>
            </a:r>
            <a:r>
              <a:rPr lang="ar-EG" dirty="0"/>
              <a:t>. </a:t>
            </a:r>
            <a:r>
              <a:rPr lang="ar-EG" dirty="0" err="1"/>
              <a:t>Once</a:t>
            </a:r>
            <a:r>
              <a:rPr lang="ar-EG" dirty="0"/>
              <a:t> </a:t>
            </a:r>
            <a:r>
              <a:rPr lang="ar-EG" dirty="0" err="1"/>
              <a:t>it</a:t>
            </a:r>
            <a:r>
              <a:rPr lang="ar-EG" dirty="0"/>
              <a:t> </a:t>
            </a:r>
            <a:r>
              <a:rPr lang="ar-EG" dirty="0" err="1"/>
              <a:t>exceeds</a:t>
            </a:r>
            <a:r>
              <a:rPr lang="ar-EG" dirty="0"/>
              <a:t> </a:t>
            </a:r>
            <a:r>
              <a:rPr lang="en-US" dirty="0"/>
              <a:t>2/3</a:t>
            </a:r>
            <a:r>
              <a:rPr lang="ar-EG" dirty="0"/>
              <a:t> VCC, </a:t>
            </a:r>
            <a:r>
              <a:rPr lang="ar-EG" dirty="0" err="1"/>
              <a:t>the</a:t>
            </a:r>
            <a:r>
              <a:rPr lang="ar-EG" dirty="0"/>
              <a:t> </a:t>
            </a:r>
            <a:r>
              <a:rPr lang="ar-EG" dirty="0" err="1"/>
              <a:t>output</a:t>
            </a:r>
            <a:r>
              <a:rPr lang="ar-EG" dirty="0"/>
              <a:t> </a:t>
            </a:r>
            <a:r>
              <a:rPr lang="ar-EG" dirty="0" err="1"/>
              <a:t>goes</a:t>
            </a:r>
            <a:r>
              <a:rPr lang="ar-EG" dirty="0"/>
              <a:t> </a:t>
            </a:r>
            <a:r>
              <a:rPr lang="ar-EG" dirty="0" err="1"/>
              <a:t>low</a:t>
            </a:r>
            <a:r>
              <a:rPr lang="ar-EG" dirty="0"/>
              <a:t>, </a:t>
            </a:r>
            <a:r>
              <a:rPr lang="ar-EG" dirty="0" err="1"/>
              <a:t>and</a:t>
            </a:r>
            <a:r>
              <a:rPr lang="ar-EG" dirty="0"/>
              <a:t> </a:t>
            </a:r>
            <a:r>
              <a:rPr lang="ar-EG" dirty="0" err="1"/>
              <a:t>the</a:t>
            </a:r>
            <a:r>
              <a:rPr lang="ar-EG" dirty="0"/>
              <a:t> </a:t>
            </a:r>
            <a:r>
              <a:rPr lang="ar-EG" dirty="0" err="1"/>
              <a:t>cycle</a:t>
            </a:r>
            <a:r>
              <a:rPr lang="ar-EG" dirty="0"/>
              <a:t> </a:t>
            </a:r>
            <a:r>
              <a:rPr lang="ar-EG" dirty="0" err="1"/>
              <a:t>repeats</a:t>
            </a:r>
            <a:r>
              <a:rPr lang="ar-EG" dirty="0"/>
              <a:t>, </a:t>
            </a:r>
            <a:r>
              <a:rPr lang="ar-EG" dirty="0" err="1"/>
              <a:t>generating</a:t>
            </a:r>
            <a:r>
              <a:rPr lang="ar-EG" dirty="0"/>
              <a:t> </a:t>
            </a:r>
            <a:r>
              <a:rPr lang="ar-EG" dirty="0" err="1"/>
              <a:t>rectangular</a:t>
            </a:r>
            <a:r>
              <a:rPr lang="ar-EG" dirty="0"/>
              <a:t> </a:t>
            </a:r>
            <a:r>
              <a:rPr lang="ar-EG" dirty="0" err="1"/>
              <a:t>pulses</a:t>
            </a:r>
            <a:r>
              <a:rPr lang="ar-EG" dirty="0"/>
              <a:t>. </a:t>
            </a:r>
            <a:r>
              <a:rPr lang="ar-EG" dirty="0" err="1"/>
              <a:t>The</a:t>
            </a:r>
            <a:r>
              <a:rPr lang="ar-EG" dirty="0"/>
              <a:t> </a:t>
            </a:r>
            <a:r>
              <a:rPr lang="ar-EG" dirty="0" err="1"/>
              <a:t>blue</a:t>
            </a:r>
            <a:r>
              <a:rPr lang="ar-EG" dirty="0"/>
              <a:t> </a:t>
            </a:r>
            <a:r>
              <a:rPr lang="ar-EG" dirty="0" err="1"/>
              <a:t>waveform</a:t>
            </a:r>
            <a:r>
              <a:rPr lang="ar-EG" dirty="0"/>
              <a:t> </a:t>
            </a:r>
            <a:r>
              <a:rPr lang="ar-EG" dirty="0" err="1"/>
              <a:t>shows</a:t>
            </a:r>
            <a:r>
              <a:rPr lang="ar-EG" dirty="0"/>
              <a:t> </a:t>
            </a:r>
            <a:r>
              <a:rPr lang="ar-EG" dirty="0" err="1"/>
              <a:t>the</a:t>
            </a:r>
            <a:r>
              <a:rPr lang="ar-EG" dirty="0"/>
              <a:t> </a:t>
            </a:r>
            <a:r>
              <a:rPr lang="ar-EG" dirty="0" err="1"/>
              <a:t>capacitor's</a:t>
            </a:r>
            <a:r>
              <a:rPr lang="ar-EG" dirty="0"/>
              <a:t> </a:t>
            </a:r>
            <a:r>
              <a:rPr lang="ar-EG" dirty="0" err="1"/>
              <a:t>charging</a:t>
            </a:r>
            <a:r>
              <a:rPr lang="ar-EG" dirty="0"/>
              <a:t> </a:t>
            </a:r>
            <a:r>
              <a:rPr lang="ar-EG" dirty="0" err="1"/>
              <a:t>curve</a:t>
            </a:r>
            <a:r>
              <a:rPr lang="ar-EG" dirty="0"/>
              <a:t>, </a:t>
            </a:r>
            <a:r>
              <a:rPr lang="ar-EG" dirty="0" err="1"/>
              <a:t>and</a:t>
            </a:r>
            <a:r>
              <a:rPr lang="ar-EG" dirty="0"/>
              <a:t> </a:t>
            </a:r>
            <a:r>
              <a:rPr lang="ar-EG" dirty="0" err="1"/>
              <a:t>the</a:t>
            </a:r>
            <a:r>
              <a:rPr lang="ar-EG" dirty="0"/>
              <a:t> </a:t>
            </a:r>
            <a:r>
              <a:rPr lang="ar-EG" dirty="0" err="1"/>
              <a:t>red</a:t>
            </a:r>
            <a:r>
              <a:rPr lang="ar-EG" dirty="0"/>
              <a:t> </a:t>
            </a:r>
            <a:r>
              <a:rPr lang="ar-EG" dirty="0" err="1"/>
              <a:t>one</a:t>
            </a:r>
            <a:r>
              <a:rPr lang="ar-EG" dirty="0"/>
              <a:t> </a:t>
            </a:r>
            <a:r>
              <a:rPr lang="ar-EG" dirty="0" err="1"/>
              <a:t>is</a:t>
            </a:r>
            <a:r>
              <a:rPr lang="ar-EG" dirty="0"/>
              <a:t> </a:t>
            </a:r>
            <a:r>
              <a:rPr lang="ar-EG" dirty="0" err="1"/>
              <a:t>the</a:t>
            </a:r>
            <a:r>
              <a:rPr lang="ar-EG" dirty="0"/>
              <a:t> </a:t>
            </a:r>
            <a:r>
              <a:rPr lang="ar-EG" dirty="0" err="1"/>
              <a:t>output</a:t>
            </a:r>
            <a:r>
              <a:rPr lang="ar-EG" dirty="0"/>
              <a:t> </a:t>
            </a:r>
            <a:r>
              <a:rPr lang="ar-EG" dirty="0" err="1"/>
              <a:t>waveform</a:t>
            </a:r>
            <a:r>
              <a:rPr lang="ar-EG" dirty="0"/>
              <a:t>.</a:t>
            </a:r>
          </a:p>
        </p:txBody>
      </p:sp>
    </p:spTree>
    <p:extLst>
      <p:ext uri="{BB962C8B-B14F-4D97-AF65-F5344CB8AC3E}">
        <p14:creationId xmlns:p14="http://schemas.microsoft.com/office/powerpoint/2010/main" val="10557032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مربع نص 6">
            <a:extLst>
              <a:ext uri="{FF2B5EF4-FFF2-40B4-BE49-F238E27FC236}">
                <a16:creationId xmlns:a16="http://schemas.microsoft.com/office/drawing/2014/main" id="{ABBF62A7-38E1-6198-9E98-CC9F28F1B398}"/>
              </a:ext>
            </a:extLst>
          </p:cNvPr>
          <p:cNvSpPr txBox="1"/>
          <p:nvPr/>
        </p:nvSpPr>
        <p:spPr>
          <a:xfrm>
            <a:off x="220012" y="408324"/>
            <a:ext cx="7139323" cy="1015663"/>
          </a:xfrm>
          <a:prstGeom prst="rect">
            <a:avLst/>
          </a:prstGeom>
          <a:noFill/>
        </p:spPr>
        <p:txBody>
          <a:bodyPr wrap="square">
            <a:spAutoFit/>
          </a:bodyPr>
          <a:lstStyle/>
          <a:p>
            <a:r>
              <a:rPr lang="en-US" sz="6000" b="1" dirty="0">
                <a:solidFill>
                  <a:srgbClr val="0070C0"/>
                </a:solidFill>
              </a:rPr>
              <a:t>TRIANGLE WAVE</a:t>
            </a:r>
          </a:p>
        </p:txBody>
      </p:sp>
      <p:sp>
        <p:nvSpPr>
          <p:cNvPr id="13" name="مربع نص 12">
            <a:extLst>
              <a:ext uri="{FF2B5EF4-FFF2-40B4-BE49-F238E27FC236}">
                <a16:creationId xmlns:a16="http://schemas.microsoft.com/office/drawing/2014/main" id="{A27C5297-96DB-20D7-21DF-E497755EDA74}"/>
              </a:ext>
            </a:extLst>
          </p:cNvPr>
          <p:cNvSpPr txBox="1"/>
          <p:nvPr/>
        </p:nvSpPr>
        <p:spPr>
          <a:xfrm>
            <a:off x="142865" y="1963690"/>
            <a:ext cx="10941901" cy="4026552"/>
          </a:xfrm>
          <a:prstGeom prst="rect">
            <a:avLst/>
          </a:prstGeom>
          <a:noFill/>
        </p:spPr>
        <p:txBody>
          <a:bodyPr wrap="square">
            <a:spAutoFit/>
          </a:bodyPr>
          <a:lstStyle/>
          <a:p>
            <a:pPr rtl="1">
              <a:lnSpc>
                <a:spcPct val="107000"/>
              </a:lnSpc>
              <a:spcAft>
                <a:spcPts val="800"/>
              </a:spcAft>
            </a:pPr>
            <a:r>
              <a:rPr lang="en-US" sz="2400" kern="100" dirty="0">
                <a:latin typeface="Calibri" panose="020F0502020204030204" pitchFamily="34" charset="0"/>
                <a:ea typeface="Calibri" panose="020F0502020204030204" pitchFamily="34" charset="0"/>
                <a:cs typeface="Arial" panose="020B0604020202020204" pitchFamily="34" charset="0"/>
              </a:rPr>
              <a:t>The circuit is a triangle waveform generator that uses as few parts as </a:t>
            </a:r>
            <a:r>
              <a:rPr lang="en-US" sz="2400" kern="100" dirty="0" err="1">
                <a:latin typeface="Calibri" panose="020F0502020204030204" pitchFamily="34" charset="0"/>
                <a:ea typeface="Calibri" panose="020F0502020204030204" pitchFamily="34" charset="0"/>
                <a:cs typeface="Arial" panose="020B0604020202020204" pitchFamily="34" charset="0"/>
              </a:rPr>
              <a:t>possible.A</a:t>
            </a:r>
            <a:r>
              <a:rPr lang="en-US" sz="2400" kern="100" dirty="0">
                <a:latin typeface="Calibri" panose="020F0502020204030204" pitchFamily="34" charset="0"/>
                <a:ea typeface="Calibri" panose="020F0502020204030204" pitchFamily="34" charset="0"/>
                <a:cs typeface="Arial" panose="020B0604020202020204" pitchFamily="34" charset="0"/>
              </a:rPr>
              <a:t> 555 timer IC, 2 resistors and two capacitors make the triangle </a:t>
            </a:r>
            <a:r>
              <a:rPr lang="en-US" sz="2400" kern="100" dirty="0" err="1">
                <a:latin typeface="Calibri" panose="020F0502020204030204" pitchFamily="34" charset="0"/>
                <a:ea typeface="Calibri" panose="020F0502020204030204" pitchFamily="34" charset="0"/>
                <a:cs typeface="Arial" panose="020B0604020202020204" pitchFamily="34" charset="0"/>
              </a:rPr>
              <a:t>wave.The</a:t>
            </a:r>
            <a:r>
              <a:rPr lang="en-US" sz="2400" kern="100" dirty="0">
                <a:latin typeface="Calibri" panose="020F0502020204030204" pitchFamily="34" charset="0"/>
                <a:ea typeface="Calibri" panose="020F0502020204030204" pitchFamily="34" charset="0"/>
                <a:cs typeface="Arial" panose="020B0604020202020204" pitchFamily="34" charset="0"/>
              </a:rPr>
              <a:t> IC is connected in a 50% duty-cycle astable square-wave oscillator </a:t>
            </a:r>
            <a:r>
              <a:rPr lang="en-US" sz="2400" kern="100" dirty="0" err="1">
                <a:latin typeface="Calibri" panose="020F0502020204030204" pitchFamily="34" charset="0"/>
                <a:ea typeface="Calibri" panose="020F0502020204030204" pitchFamily="34" charset="0"/>
                <a:cs typeface="Arial" panose="020B0604020202020204" pitchFamily="34" charset="0"/>
              </a:rPr>
              <a:t>circuit.The</a:t>
            </a:r>
            <a:r>
              <a:rPr lang="en-US" sz="2400" kern="100" dirty="0">
                <a:latin typeface="Calibri" panose="020F0502020204030204" pitchFamily="34" charset="0"/>
                <a:ea typeface="Calibri" panose="020F0502020204030204" pitchFamily="34" charset="0"/>
                <a:cs typeface="Arial" panose="020B0604020202020204" pitchFamily="34" charset="0"/>
              </a:rPr>
              <a:t> square-wave output is fed from pin 3 of the IC to an RC shaping </a:t>
            </a:r>
            <a:r>
              <a:rPr lang="en-US" sz="2400" kern="100" dirty="0" err="1">
                <a:latin typeface="Calibri" panose="020F0502020204030204" pitchFamily="34" charset="0"/>
                <a:ea typeface="Calibri" panose="020F0502020204030204" pitchFamily="34" charset="0"/>
                <a:cs typeface="Arial" panose="020B0604020202020204" pitchFamily="34" charset="0"/>
              </a:rPr>
              <a:t>circuit.When</a:t>
            </a:r>
            <a:r>
              <a:rPr lang="en-US" sz="2400" kern="100" dirty="0">
                <a:latin typeface="Calibri" panose="020F0502020204030204" pitchFamily="34" charset="0"/>
                <a:ea typeface="Calibri" panose="020F0502020204030204" pitchFamily="34" charset="0"/>
                <a:cs typeface="Arial" panose="020B0604020202020204" pitchFamily="34" charset="0"/>
              </a:rPr>
              <a:t> the 555’s square-wave output goes high, C2 begins to charge through R2 and the voltage across C2 increases as long as the output remains high. When the IC’s output goes low again, C2 begins to discharge through R2 reducing the voltage C2 as long the output remains low. The resulting waveform </a:t>
            </a:r>
            <a:r>
              <a:rPr lang="en-US" sz="2400" kern="100" dirty="0" err="1">
                <a:latin typeface="Calibri" panose="020F0502020204030204" pitchFamily="34" charset="0"/>
                <a:ea typeface="Calibri" panose="020F0502020204030204" pitchFamily="34" charset="0"/>
                <a:cs typeface="Arial" panose="020B0604020202020204" pitchFamily="34" charset="0"/>
              </a:rPr>
              <a:t>accross</a:t>
            </a:r>
            <a:r>
              <a:rPr lang="en-US" sz="2400" kern="100" dirty="0">
                <a:latin typeface="Calibri" panose="020F0502020204030204" pitchFamily="34" charset="0"/>
                <a:ea typeface="Calibri" panose="020F0502020204030204" pitchFamily="34" charset="0"/>
                <a:cs typeface="Arial" panose="020B0604020202020204" pitchFamily="34" charset="0"/>
              </a:rPr>
              <a:t> C2 takes the shape of a triangle. The best waveform linearity is obtained when R2 and C2 are made as large as possible. With the component values shown, the peak-to-peak output is 0.5 V at a frequency of about 200 Hz</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صورة 5" descr="صورة تحتوي على أسود, الظلام&#10;&#10;تم إنشاء الوصف تلقائياً">
            <a:extLst>
              <a:ext uri="{FF2B5EF4-FFF2-40B4-BE49-F238E27FC236}">
                <a16:creationId xmlns:a16="http://schemas.microsoft.com/office/drawing/2014/main" id="{AE212CE0-2C9E-A69E-A271-5DB1E1E9C640}"/>
              </a:ext>
            </a:extLst>
          </p:cNvPr>
          <p:cNvPicPr>
            <a:picLocks noChangeAspect="1"/>
          </p:cNvPicPr>
          <p:nvPr/>
        </p:nvPicPr>
        <p:blipFill>
          <a:blip r:embed="rId2"/>
          <a:stretch>
            <a:fillRect/>
          </a:stretch>
        </p:blipFill>
        <p:spPr>
          <a:xfrm>
            <a:off x="7096125" y="-1385207"/>
            <a:ext cx="5095875" cy="5095875"/>
          </a:xfrm>
          <a:prstGeom prst="rect">
            <a:avLst/>
          </a:prstGeom>
        </p:spPr>
      </p:pic>
    </p:spTree>
    <p:extLst>
      <p:ext uri="{BB962C8B-B14F-4D97-AF65-F5344CB8AC3E}">
        <p14:creationId xmlns:p14="http://schemas.microsoft.com/office/powerpoint/2010/main" val="29041267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ربع نص 5">
            <a:extLst>
              <a:ext uri="{FF2B5EF4-FFF2-40B4-BE49-F238E27FC236}">
                <a16:creationId xmlns:a16="http://schemas.microsoft.com/office/drawing/2014/main" id="{34688CB9-7491-905A-2B86-250E70F08520}"/>
              </a:ext>
            </a:extLst>
          </p:cNvPr>
          <p:cNvSpPr txBox="1"/>
          <p:nvPr/>
        </p:nvSpPr>
        <p:spPr>
          <a:xfrm>
            <a:off x="3704984" y="0"/>
            <a:ext cx="6099858" cy="923330"/>
          </a:xfrm>
          <a:prstGeom prst="rect">
            <a:avLst/>
          </a:prstGeom>
          <a:noFill/>
        </p:spPr>
        <p:txBody>
          <a:bodyPr wrap="square">
            <a:spAutoFit/>
          </a:bodyPr>
          <a:lstStyle/>
          <a:p>
            <a:r>
              <a:rPr lang="en-US" sz="5400" b="1" dirty="0">
                <a:solidFill>
                  <a:srgbClr val="0070C0"/>
                </a:solidFill>
              </a:rPr>
              <a:t>TEAM WORK</a:t>
            </a:r>
            <a:endParaRPr lang="ar-EG" sz="5400" b="1" dirty="0">
              <a:solidFill>
                <a:srgbClr val="0070C0"/>
              </a:solidFill>
            </a:endParaRPr>
          </a:p>
        </p:txBody>
      </p:sp>
      <p:pic>
        <p:nvPicPr>
          <p:cNvPr id="3" name="صورة 2">
            <a:extLst>
              <a:ext uri="{FF2B5EF4-FFF2-40B4-BE49-F238E27FC236}">
                <a16:creationId xmlns:a16="http://schemas.microsoft.com/office/drawing/2014/main" id="{44E70BB2-EAC8-86E9-438F-931C71827A30}"/>
              </a:ext>
            </a:extLst>
          </p:cNvPr>
          <p:cNvPicPr>
            <a:picLocks noChangeAspect="1"/>
          </p:cNvPicPr>
          <p:nvPr/>
        </p:nvPicPr>
        <p:blipFill>
          <a:blip r:embed="rId2"/>
          <a:stretch>
            <a:fillRect/>
          </a:stretch>
        </p:blipFill>
        <p:spPr>
          <a:xfrm>
            <a:off x="2790825" y="1112847"/>
            <a:ext cx="6765246" cy="5173653"/>
          </a:xfrm>
          <a:prstGeom prst="rect">
            <a:avLst/>
          </a:prstGeom>
        </p:spPr>
      </p:pic>
    </p:spTree>
    <p:extLst>
      <p:ext uri="{BB962C8B-B14F-4D97-AF65-F5344CB8AC3E}">
        <p14:creationId xmlns:p14="http://schemas.microsoft.com/office/powerpoint/2010/main" val="22412437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FCA382E-6FF1-754A-2EBB-1331512A1E57}"/>
              </a:ext>
            </a:extLst>
          </p:cNvPr>
          <p:cNvSpPr>
            <a:spLocks noGrp="1"/>
          </p:cNvSpPr>
          <p:nvPr>
            <p:ph type="title"/>
          </p:nvPr>
        </p:nvSpPr>
        <p:spPr>
          <a:xfrm>
            <a:off x="2156354" y="369331"/>
            <a:ext cx="7468743" cy="1329004"/>
          </a:xfrm>
        </p:spPr>
        <p:txBody>
          <a:bodyPr>
            <a:noAutofit/>
          </a:bodyPr>
          <a:lstStyle/>
          <a:p>
            <a:r>
              <a:rPr lang="en-US" sz="9600" dirty="0">
                <a:solidFill>
                  <a:srgbClr val="0070C0"/>
                </a:solidFill>
              </a:rPr>
              <a:t>THANK YOU </a:t>
            </a:r>
            <a:endParaRPr lang="ar-EG" sz="9600" dirty="0">
              <a:solidFill>
                <a:srgbClr val="0070C0"/>
              </a:solidFill>
            </a:endParaRPr>
          </a:p>
        </p:txBody>
      </p:sp>
      <p:sp>
        <p:nvSpPr>
          <p:cNvPr id="4" name="مربع نص 3">
            <a:extLst>
              <a:ext uri="{FF2B5EF4-FFF2-40B4-BE49-F238E27FC236}">
                <a16:creationId xmlns:a16="http://schemas.microsoft.com/office/drawing/2014/main" id="{0FBAAE7D-8435-F8AD-F5F1-41AF969B8B6B}"/>
              </a:ext>
            </a:extLst>
          </p:cNvPr>
          <p:cNvSpPr txBox="1"/>
          <p:nvPr/>
        </p:nvSpPr>
        <p:spPr>
          <a:xfrm>
            <a:off x="2750198" y="2598003"/>
            <a:ext cx="6097554" cy="830997"/>
          </a:xfrm>
          <a:prstGeom prst="rect">
            <a:avLst/>
          </a:prstGeom>
          <a:noFill/>
        </p:spPr>
        <p:txBody>
          <a:bodyPr wrap="square">
            <a:spAutoFit/>
          </a:bodyPr>
          <a:lstStyle/>
          <a:p>
            <a:r>
              <a:rPr lang="en-US" sz="4800" b="1" dirty="0"/>
              <a:t>Dr Mohamed </a:t>
            </a:r>
            <a:r>
              <a:rPr lang="en-US" sz="4800" b="1" dirty="0" err="1"/>
              <a:t>Gabr</a:t>
            </a:r>
            <a:r>
              <a:rPr lang="en-US" sz="4800" b="1" dirty="0"/>
              <a:t> </a:t>
            </a:r>
            <a:endParaRPr lang="ar-EG" sz="4800" b="1" dirty="0"/>
          </a:p>
        </p:txBody>
      </p:sp>
      <p:sp>
        <p:nvSpPr>
          <p:cNvPr id="5" name="مربع نص 4">
            <a:extLst>
              <a:ext uri="{FF2B5EF4-FFF2-40B4-BE49-F238E27FC236}">
                <a16:creationId xmlns:a16="http://schemas.microsoft.com/office/drawing/2014/main" id="{69B1D0BA-2CEB-8D05-591C-05ABEA0AC9D5}"/>
              </a:ext>
            </a:extLst>
          </p:cNvPr>
          <p:cNvSpPr txBox="1"/>
          <p:nvPr/>
        </p:nvSpPr>
        <p:spPr>
          <a:xfrm>
            <a:off x="249594" y="4100231"/>
            <a:ext cx="6097554" cy="830997"/>
          </a:xfrm>
          <a:prstGeom prst="rect">
            <a:avLst/>
          </a:prstGeom>
          <a:noFill/>
        </p:spPr>
        <p:txBody>
          <a:bodyPr wrap="square">
            <a:spAutoFit/>
          </a:bodyPr>
          <a:lstStyle/>
          <a:p>
            <a:r>
              <a:rPr lang="en-US" sz="4800" b="1" dirty="0"/>
              <a:t>Eng </a:t>
            </a:r>
            <a:r>
              <a:rPr lang="en-US" sz="4800" b="1" dirty="0" err="1"/>
              <a:t>Enas</a:t>
            </a:r>
            <a:r>
              <a:rPr lang="en-US" sz="4800" b="1" dirty="0"/>
              <a:t> Mostafa</a:t>
            </a:r>
            <a:endParaRPr lang="ar-EG" sz="4800" b="1" dirty="0"/>
          </a:p>
        </p:txBody>
      </p:sp>
      <p:sp>
        <p:nvSpPr>
          <p:cNvPr id="6" name="مربع نص 5">
            <a:extLst>
              <a:ext uri="{FF2B5EF4-FFF2-40B4-BE49-F238E27FC236}">
                <a16:creationId xmlns:a16="http://schemas.microsoft.com/office/drawing/2014/main" id="{E49BF386-196F-4BA3-81DB-82C9E4AB6A0A}"/>
              </a:ext>
            </a:extLst>
          </p:cNvPr>
          <p:cNvSpPr txBox="1"/>
          <p:nvPr/>
        </p:nvSpPr>
        <p:spPr>
          <a:xfrm>
            <a:off x="7088933" y="4100231"/>
            <a:ext cx="6097554" cy="830997"/>
          </a:xfrm>
          <a:prstGeom prst="rect">
            <a:avLst/>
          </a:prstGeom>
          <a:noFill/>
        </p:spPr>
        <p:txBody>
          <a:bodyPr wrap="square">
            <a:spAutoFit/>
          </a:bodyPr>
          <a:lstStyle/>
          <a:p>
            <a:r>
              <a:rPr lang="en-US" sz="4800" b="1" dirty="0"/>
              <a:t>Eng Aya Sharif</a:t>
            </a:r>
            <a:endParaRPr lang="ar-EG" sz="4800" b="1" dirty="0"/>
          </a:p>
        </p:txBody>
      </p:sp>
    </p:spTree>
    <p:extLst>
      <p:ext uri="{BB962C8B-B14F-4D97-AF65-F5344CB8AC3E}">
        <p14:creationId xmlns:p14="http://schemas.microsoft.com/office/powerpoint/2010/main" val="2799318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6CAFF73-0CE2-CC26-9EBB-04ADA2E2F0DE}"/>
              </a:ext>
            </a:extLst>
          </p:cNvPr>
          <p:cNvSpPr>
            <a:spLocks noGrp="1"/>
          </p:cNvSpPr>
          <p:nvPr>
            <p:ph type="title"/>
          </p:nvPr>
        </p:nvSpPr>
        <p:spPr>
          <a:xfrm>
            <a:off x="755967" y="401177"/>
            <a:ext cx="9914859" cy="1329004"/>
          </a:xfrm>
        </p:spPr>
        <p:txBody>
          <a:bodyPr>
            <a:normAutofit fontScale="90000"/>
          </a:bodyPr>
          <a:lstStyle/>
          <a:p>
            <a:r>
              <a:rPr lang="en-US" sz="6000" dirty="0">
                <a:solidFill>
                  <a:srgbClr val="0070C0"/>
                </a:solidFill>
                <a:latin typeface="League Spartan"/>
              </a:rPr>
              <a:t>Contents Layout :</a:t>
            </a:r>
            <a:br>
              <a:rPr lang="en-US" sz="4000" dirty="0">
                <a:solidFill>
                  <a:srgbClr val="FCBF01"/>
                </a:solidFill>
                <a:latin typeface="League Spartan"/>
              </a:rPr>
            </a:br>
            <a:endParaRPr lang="ar-EG" dirty="0"/>
          </a:p>
        </p:txBody>
      </p:sp>
      <p:sp>
        <p:nvSpPr>
          <p:cNvPr id="4" name="شكل بيضاوي 3">
            <a:extLst>
              <a:ext uri="{FF2B5EF4-FFF2-40B4-BE49-F238E27FC236}">
                <a16:creationId xmlns:a16="http://schemas.microsoft.com/office/drawing/2014/main" id="{1D88D324-DE1D-7FCA-9D67-4E78A876D260}"/>
              </a:ext>
            </a:extLst>
          </p:cNvPr>
          <p:cNvSpPr/>
          <p:nvPr/>
        </p:nvSpPr>
        <p:spPr>
          <a:xfrm>
            <a:off x="896309" y="1467138"/>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1</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9" name="شكل بيضاوي 8">
            <a:extLst>
              <a:ext uri="{FF2B5EF4-FFF2-40B4-BE49-F238E27FC236}">
                <a16:creationId xmlns:a16="http://schemas.microsoft.com/office/drawing/2014/main" id="{8D510910-9E91-E89A-31BC-0119441865A1}"/>
              </a:ext>
            </a:extLst>
          </p:cNvPr>
          <p:cNvSpPr/>
          <p:nvPr/>
        </p:nvSpPr>
        <p:spPr>
          <a:xfrm>
            <a:off x="896308" y="2208921"/>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2</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10" name="شكل بيضاوي 9">
            <a:extLst>
              <a:ext uri="{FF2B5EF4-FFF2-40B4-BE49-F238E27FC236}">
                <a16:creationId xmlns:a16="http://schemas.microsoft.com/office/drawing/2014/main" id="{95BDB288-07F0-E55B-FAD9-1E012E834B55}"/>
              </a:ext>
            </a:extLst>
          </p:cNvPr>
          <p:cNvSpPr/>
          <p:nvPr/>
        </p:nvSpPr>
        <p:spPr>
          <a:xfrm>
            <a:off x="896307" y="2952935"/>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3</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15" name="مربع نص 14">
            <a:extLst>
              <a:ext uri="{FF2B5EF4-FFF2-40B4-BE49-F238E27FC236}">
                <a16:creationId xmlns:a16="http://schemas.microsoft.com/office/drawing/2014/main" id="{75FB2327-8C65-408F-0DC2-3947797E35E7}"/>
              </a:ext>
            </a:extLst>
          </p:cNvPr>
          <p:cNvSpPr txBox="1"/>
          <p:nvPr/>
        </p:nvSpPr>
        <p:spPr>
          <a:xfrm>
            <a:off x="1521174" y="2848753"/>
            <a:ext cx="6097656" cy="646331"/>
          </a:xfrm>
          <a:prstGeom prst="rect">
            <a:avLst/>
          </a:prstGeom>
          <a:noFill/>
        </p:spPr>
        <p:txBody>
          <a:bodyPr wrap="square">
            <a:spAutoFit/>
          </a:bodyPr>
          <a:lstStyle/>
          <a:p>
            <a:r>
              <a:rPr lang="en-US" sz="3600" dirty="0"/>
              <a:t>Circuit Diagram </a:t>
            </a:r>
          </a:p>
        </p:txBody>
      </p:sp>
      <p:sp>
        <p:nvSpPr>
          <p:cNvPr id="16" name="مربع نص 15">
            <a:extLst>
              <a:ext uri="{FF2B5EF4-FFF2-40B4-BE49-F238E27FC236}">
                <a16:creationId xmlns:a16="http://schemas.microsoft.com/office/drawing/2014/main" id="{30BB3451-F910-6B4E-1A04-AAC6BD8F69F4}"/>
              </a:ext>
            </a:extLst>
          </p:cNvPr>
          <p:cNvSpPr txBox="1"/>
          <p:nvPr/>
        </p:nvSpPr>
        <p:spPr>
          <a:xfrm>
            <a:off x="1521174" y="2088028"/>
            <a:ext cx="6097656" cy="646331"/>
          </a:xfrm>
          <a:prstGeom prst="rect">
            <a:avLst/>
          </a:prstGeom>
          <a:noFill/>
        </p:spPr>
        <p:txBody>
          <a:bodyPr wrap="square">
            <a:spAutoFit/>
          </a:bodyPr>
          <a:lstStyle/>
          <a:p>
            <a:r>
              <a:rPr lang="en-US" sz="3600" dirty="0"/>
              <a:t>Component</a:t>
            </a:r>
          </a:p>
        </p:txBody>
      </p:sp>
      <p:sp>
        <p:nvSpPr>
          <p:cNvPr id="3" name="مربع نص 2">
            <a:extLst>
              <a:ext uri="{FF2B5EF4-FFF2-40B4-BE49-F238E27FC236}">
                <a16:creationId xmlns:a16="http://schemas.microsoft.com/office/drawing/2014/main" id="{B4143983-C6A6-C9CF-F900-D949AF22DB95}"/>
              </a:ext>
            </a:extLst>
          </p:cNvPr>
          <p:cNvSpPr txBox="1"/>
          <p:nvPr/>
        </p:nvSpPr>
        <p:spPr>
          <a:xfrm>
            <a:off x="1521174" y="1319970"/>
            <a:ext cx="6097656" cy="646331"/>
          </a:xfrm>
          <a:prstGeom prst="rect">
            <a:avLst/>
          </a:prstGeom>
          <a:noFill/>
        </p:spPr>
        <p:txBody>
          <a:bodyPr wrap="square">
            <a:spAutoFit/>
          </a:bodyPr>
          <a:lstStyle/>
          <a:p>
            <a:r>
              <a:rPr lang="en-US" sz="3600" dirty="0"/>
              <a:t>Introduction</a:t>
            </a:r>
          </a:p>
        </p:txBody>
      </p:sp>
      <p:sp>
        <p:nvSpPr>
          <p:cNvPr id="5" name="مربع نص 4">
            <a:extLst>
              <a:ext uri="{FF2B5EF4-FFF2-40B4-BE49-F238E27FC236}">
                <a16:creationId xmlns:a16="http://schemas.microsoft.com/office/drawing/2014/main" id="{5EBD209F-27D9-AF64-B64E-6208F364ECE9}"/>
              </a:ext>
            </a:extLst>
          </p:cNvPr>
          <p:cNvSpPr txBox="1"/>
          <p:nvPr/>
        </p:nvSpPr>
        <p:spPr>
          <a:xfrm>
            <a:off x="1586489" y="3609478"/>
            <a:ext cx="6097656" cy="646331"/>
          </a:xfrm>
          <a:prstGeom prst="rect">
            <a:avLst/>
          </a:prstGeom>
          <a:noFill/>
        </p:spPr>
        <p:txBody>
          <a:bodyPr wrap="square">
            <a:spAutoFit/>
          </a:bodyPr>
          <a:lstStyle/>
          <a:p>
            <a:r>
              <a:rPr lang="en-US" sz="3600" dirty="0"/>
              <a:t>Waveforms</a:t>
            </a:r>
          </a:p>
        </p:txBody>
      </p:sp>
      <p:sp>
        <p:nvSpPr>
          <p:cNvPr id="6" name="شكل بيضاوي 5">
            <a:extLst>
              <a:ext uri="{FF2B5EF4-FFF2-40B4-BE49-F238E27FC236}">
                <a16:creationId xmlns:a16="http://schemas.microsoft.com/office/drawing/2014/main" id="{3F50DE2D-D562-21A1-364C-920C6D6D18D2}"/>
              </a:ext>
            </a:extLst>
          </p:cNvPr>
          <p:cNvSpPr/>
          <p:nvPr/>
        </p:nvSpPr>
        <p:spPr>
          <a:xfrm>
            <a:off x="896307" y="3694718"/>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4</a:t>
            </a:r>
            <a:endParaRPr lang="ar-EG" sz="2800" dirty="0">
              <a:ln w="0"/>
              <a:solidFill>
                <a:srgbClr val="ADABAE"/>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95261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9" grpId="0" animBg="1"/>
      <p:bldP spid="10" grpId="0" animBg="1"/>
      <p:bldP spid="15" grpId="0"/>
      <p:bldP spid="16" grpId="0"/>
      <p:bldP spid="3" grpId="0"/>
      <p:bldP spid="5"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مربع نص 9">
            <a:extLst>
              <a:ext uri="{FF2B5EF4-FFF2-40B4-BE49-F238E27FC236}">
                <a16:creationId xmlns:a16="http://schemas.microsoft.com/office/drawing/2014/main" id="{A903E27E-AF20-060E-2BAC-323B2C03F65E}"/>
              </a:ext>
            </a:extLst>
          </p:cNvPr>
          <p:cNvSpPr txBox="1"/>
          <p:nvPr/>
        </p:nvSpPr>
        <p:spPr>
          <a:xfrm>
            <a:off x="520181" y="538456"/>
            <a:ext cx="8586495" cy="923330"/>
          </a:xfrm>
          <a:prstGeom prst="rect">
            <a:avLst/>
          </a:prstGeom>
          <a:noFill/>
        </p:spPr>
        <p:txBody>
          <a:bodyPr wrap="square">
            <a:spAutoFit/>
          </a:bodyPr>
          <a:lstStyle/>
          <a:p>
            <a:r>
              <a:rPr kumimoji="0" lang="en-US" sz="5400" b="1" i="0" u="none" strike="noStrike" kern="1200" cap="none" spc="0" normalizeH="0" baseline="0" noProof="0" dirty="0">
                <a:ln>
                  <a:noFill/>
                </a:ln>
                <a:solidFill>
                  <a:srgbClr val="0070C0"/>
                </a:solidFill>
                <a:effectLst/>
                <a:uLnTx/>
                <a:uFillTx/>
                <a:latin typeface="League Spartan"/>
              </a:rPr>
              <a:t>INTRODUCTION</a:t>
            </a:r>
            <a:endParaRPr lang="ar-EG" sz="5400" b="1" dirty="0">
              <a:solidFill>
                <a:srgbClr val="0070C0"/>
              </a:solidFill>
            </a:endParaRPr>
          </a:p>
        </p:txBody>
      </p:sp>
      <p:sp>
        <p:nvSpPr>
          <p:cNvPr id="12" name="مربع نص 11">
            <a:extLst>
              <a:ext uri="{FF2B5EF4-FFF2-40B4-BE49-F238E27FC236}">
                <a16:creationId xmlns:a16="http://schemas.microsoft.com/office/drawing/2014/main" id="{DBC6845C-3CD1-3CF0-1292-F41343D59608}"/>
              </a:ext>
            </a:extLst>
          </p:cNvPr>
          <p:cNvSpPr txBox="1"/>
          <p:nvPr/>
        </p:nvSpPr>
        <p:spPr>
          <a:xfrm>
            <a:off x="510073" y="1583084"/>
            <a:ext cx="11161746" cy="3970318"/>
          </a:xfrm>
          <a:prstGeom prst="rect">
            <a:avLst/>
          </a:prstGeom>
          <a:noFill/>
        </p:spPr>
        <p:txBody>
          <a:bodyPr wrap="square">
            <a:spAutoFit/>
          </a:bodyPr>
          <a:lstStyle/>
          <a:p>
            <a:r>
              <a:rPr lang="en-US" sz="3600" dirty="0"/>
              <a:t>In electrical engineering, a function generator is usually a piece of electronic test equipment or software used to generate different types of electrical waveforms over a wide range of frequencies. Some of the most common waveforms produced by the function generator are the sine wave, square wave, triangular wave and sawtooth shapes. </a:t>
            </a:r>
            <a:endParaRPr lang="ar-EG" sz="3600" dirty="0"/>
          </a:p>
        </p:txBody>
      </p:sp>
    </p:spTree>
    <p:extLst>
      <p:ext uri="{BB962C8B-B14F-4D97-AF65-F5344CB8AC3E}">
        <p14:creationId xmlns:p14="http://schemas.microsoft.com/office/powerpoint/2010/main" val="11303811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مربع نص 9">
            <a:extLst>
              <a:ext uri="{FF2B5EF4-FFF2-40B4-BE49-F238E27FC236}">
                <a16:creationId xmlns:a16="http://schemas.microsoft.com/office/drawing/2014/main" id="{A903E27E-AF20-060E-2BAC-323B2C03F65E}"/>
              </a:ext>
            </a:extLst>
          </p:cNvPr>
          <p:cNvSpPr txBox="1"/>
          <p:nvPr/>
        </p:nvSpPr>
        <p:spPr>
          <a:xfrm>
            <a:off x="520181" y="538456"/>
            <a:ext cx="8586495" cy="923330"/>
          </a:xfrm>
          <a:prstGeom prst="rect">
            <a:avLst/>
          </a:prstGeom>
          <a:noFill/>
        </p:spPr>
        <p:txBody>
          <a:bodyPr wrap="square">
            <a:spAutoFit/>
          </a:bodyPr>
          <a:lstStyle/>
          <a:p>
            <a:r>
              <a:rPr kumimoji="0" lang="en-US" sz="5400" b="1" i="0" u="none" strike="noStrike" kern="1200" cap="none" spc="0" normalizeH="0" baseline="0" noProof="0" dirty="0">
                <a:ln>
                  <a:noFill/>
                </a:ln>
                <a:solidFill>
                  <a:srgbClr val="0070C0"/>
                </a:solidFill>
                <a:effectLst/>
                <a:uLnTx/>
                <a:uFillTx/>
                <a:latin typeface="League Spartan"/>
              </a:rPr>
              <a:t>INTRODUCTION</a:t>
            </a:r>
            <a:endParaRPr lang="ar-EG" sz="5400" b="1" dirty="0">
              <a:solidFill>
                <a:srgbClr val="0070C0"/>
              </a:solidFill>
            </a:endParaRPr>
          </a:p>
        </p:txBody>
      </p:sp>
      <p:sp>
        <p:nvSpPr>
          <p:cNvPr id="12" name="مربع نص 11">
            <a:extLst>
              <a:ext uri="{FF2B5EF4-FFF2-40B4-BE49-F238E27FC236}">
                <a16:creationId xmlns:a16="http://schemas.microsoft.com/office/drawing/2014/main" id="{DBC6845C-3CD1-3CF0-1292-F41343D59608}"/>
              </a:ext>
            </a:extLst>
          </p:cNvPr>
          <p:cNvSpPr txBox="1"/>
          <p:nvPr/>
        </p:nvSpPr>
        <p:spPr>
          <a:xfrm>
            <a:off x="510073" y="1583084"/>
            <a:ext cx="11161746" cy="3416320"/>
          </a:xfrm>
          <a:prstGeom prst="rect">
            <a:avLst/>
          </a:prstGeom>
          <a:noFill/>
        </p:spPr>
        <p:txBody>
          <a:bodyPr wrap="square">
            <a:spAutoFit/>
          </a:bodyPr>
          <a:lstStyle/>
          <a:p>
            <a:r>
              <a:rPr lang="en-US" sz="3600" dirty="0"/>
              <a:t>These waveforms can be either repetitive or single-shot (which requires an internal or external trigger source) Another feature included on many function generators is the ability to add a DC offset. Integrated circuits used to generate waveforms may also be described as function generator ICs.</a:t>
            </a:r>
            <a:endParaRPr lang="ar-EG" sz="3600" dirty="0"/>
          </a:p>
        </p:txBody>
      </p:sp>
    </p:spTree>
    <p:extLst>
      <p:ext uri="{BB962C8B-B14F-4D97-AF65-F5344CB8AC3E}">
        <p14:creationId xmlns:p14="http://schemas.microsoft.com/office/powerpoint/2010/main" val="31247468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مربع نص 9">
            <a:extLst>
              <a:ext uri="{FF2B5EF4-FFF2-40B4-BE49-F238E27FC236}">
                <a16:creationId xmlns:a16="http://schemas.microsoft.com/office/drawing/2014/main" id="{A903E27E-AF20-060E-2BAC-323B2C03F65E}"/>
              </a:ext>
            </a:extLst>
          </p:cNvPr>
          <p:cNvSpPr txBox="1"/>
          <p:nvPr/>
        </p:nvSpPr>
        <p:spPr>
          <a:xfrm>
            <a:off x="520181" y="538456"/>
            <a:ext cx="8586495" cy="923330"/>
          </a:xfrm>
          <a:prstGeom prst="rect">
            <a:avLst/>
          </a:prstGeom>
          <a:noFill/>
        </p:spPr>
        <p:txBody>
          <a:bodyPr wrap="square">
            <a:spAutoFit/>
          </a:bodyPr>
          <a:lstStyle/>
          <a:p>
            <a:r>
              <a:rPr kumimoji="0" lang="en-US" sz="5400" b="1" i="0" u="none" strike="noStrike" kern="1200" cap="none" spc="0" normalizeH="0" baseline="0" noProof="0" dirty="0">
                <a:ln>
                  <a:noFill/>
                </a:ln>
                <a:solidFill>
                  <a:srgbClr val="0070C0"/>
                </a:solidFill>
                <a:effectLst/>
                <a:uLnTx/>
                <a:uFillTx/>
                <a:latin typeface="League Spartan"/>
              </a:rPr>
              <a:t>INTRODUCTION</a:t>
            </a:r>
            <a:endParaRPr lang="ar-EG" sz="5400" b="1" dirty="0">
              <a:solidFill>
                <a:srgbClr val="0070C0"/>
              </a:solidFill>
            </a:endParaRPr>
          </a:p>
        </p:txBody>
      </p:sp>
      <p:sp>
        <p:nvSpPr>
          <p:cNvPr id="12" name="مربع نص 11">
            <a:extLst>
              <a:ext uri="{FF2B5EF4-FFF2-40B4-BE49-F238E27FC236}">
                <a16:creationId xmlns:a16="http://schemas.microsoft.com/office/drawing/2014/main" id="{DBC6845C-3CD1-3CF0-1292-F41343D59608}"/>
              </a:ext>
            </a:extLst>
          </p:cNvPr>
          <p:cNvSpPr txBox="1"/>
          <p:nvPr/>
        </p:nvSpPr>
        <p:spPr>
          <a:xfrm>
            <a:off x="510073" y="1583084"/>
            <a:ext cx="11161746" cy="2862322"/>
          </a:xfrm>
          <a:prstGeom prst="rect">
            <a:avLst/>
          </a:prstGeom>
          <a:noFill/>
        </p:spPr>
        <p:txBody>
          <a:bodyPr wrap="square">
            <a:spAutoFit/>
          </a:bodyPr>
          <a:lstStyle/>
          <a:p>
            <a:r>
              <a:rPr lang="en-US" sz="3600" dirty="0"/>
              <a:t>Although function generators cover both audio and radio frequencies, they are usually not suitable for applications that need low distortion or stable frequency signals. When those traits are required, other signal generators would be more appropriate.</a:t>
            </a:r>
            <a:endParaRPr lang="ar-EG" sz="3600" dirty="0"/>
          </a:p>
        </p:txBody>
      </p:sp>
    </p:spTree>
    <p:extLst>
      <p:ext uri="{BB962C8B-B14F-4D97-AF65-F5344CB8AC3E}">
        <p14:creationId xmlns:p14="http://schemas.microsoft.com/office/powerpoint/2010/main" val="1811905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مربع نص 9">
            <a:extLst>
              <a:ext uri="{FF2B5EF4-FFF2-40B4-BE49-F238E27FC236}">
                <a16:creationId xmlns:a16="http://schemas.microsoft.com/office/drawing/2014/main" id="{A903E27E-AF20-060E-2BAC-323B2C03F65E}"/>
              </a:ext>
            </a:extLst>
          </p:cNvPr>
          <p:cNvSpPr txBox="1"/>
          <p:nvPr/>
        </p:nvSpPr>
        <p:spPr>
          <a:xfrm>
            <a:off x="520181" y="538456"/>
            <a:ext cx="8586495" cy="923330"/>
          </a:xfrm>
          <a:prstGeom prst="rect">
            <a:avLst/>
          </a:prstGeom>
          <a:noFill/>
        </p:spPr>
        <p:txBody>
          <a:bodyPr wrap="square">
            <a:spAutoFit/>
          </a:bodyPr>
          <a:lstStyle/>
          <a:p>
            <a:r>
              <a:rPr kumimoji="0" lang="en-US" sz="5400" b="1" i="0" u="none" strike="noStrike" kern="1200" cap="none" spc="0" normalizeH="0" baseline="0" noProof="0" dirty="0">
                <a:ln>
                  <a:noFill/>
                </a:ln>
                <a:solidFill>
                  <a:srgbClr val="0070C0"/>
                </a:solidFill>
                <a:effectLst/>
                <a:uLnTx/>
                <a:uFillTx/>
                <a:latin typeface="League Spartan"/>
              </a:rPr>
              <a:t>INTRODUCTION</a:t>
            </a:r>
            <a:endParaRPr lang="ar-EG" sz="5400" b="1" dirty="0">
              <a:solidFill>
                <a:srgbClr val="0070C0"/>
              </a:solidFill>
            </a:endParaRPr>
          </a:p>
        </p:txBody>
      </p:sp>
      <p:sp>
        <p:nvSpPr>
          <p:cNvPr id="12" name="مربع نص 11">
            <a:extLst>
              <a:ext uri="{FF2B5EF4-FFF2-40B4-BE49-F238E27FC236}">
                <a16:creationId xmlns:a16="http://schemas.microsoft.com/office/drawing/2014/main" id="{DBC6845C-3CD1-3CF0-1292-F41343D59608}"/>
              </a:ext>
            </a:extLst>
          </p:cNvPr>
          <p:cNvSpPr txBox="1"/>
          <p:nvPr/>
        </p:nvSpPr>
        <p:spPr>
          <a:xfrm>
            <a:off x="510073" y="1583084"/>
            <a:ext cx="11161746" cy="3970318"/>
          </a:xfrm>
          <a:prstGeom prst="rect">
            <a:avLst/>
          </a:prstGeom>
          <a:noFill/>
        </p:spPr>
        <p:txBody>
          <a:bodyPr wrap="square">
            <a:spAutoFit/>
          </a:bodyPr>
          <a:lstStyle/>
          <a:p>
            <a:r>
              <a:rPr lang="en-US" sz="2800" dirty="0"/>
              <a:t>Some function generators can be phase-locked to an external signal source (which may be a frequency reference) or another function generator.</a:t>
            </a:r>
          </a:p>
          <a:p>
            <a:r>
              <a:rPr lang="en-US" sz="2800" dirty="0"/>
              <a:t>Function generators are used in the development, test and repair of electronic equipment. For example, they may be used as a signal source to test amplifiers or to introduce an error signal into a control loop. Function generators are primarily used for working with analog circuits, related pulse generators are primarily used for working with digital circuits.</a:t>
            </a:r>
            <a:endParaRPr lang="ar-EG" sz="2800" dirty="0"/>
          </a:p>
        </p:txBody>
      </p:sp>
    </p:spTree>
    <p:extLst>
      <p:ext uri="{BB962C8B-B14F-4D97-AF65-F5344CB8AC3E}">
        <p14:creationId xmlns:p14="http://schemas.microsoft.com/office/powerpoint/2010/main" val="18003682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6CAFF73-0CE2-CC26-9EBB-04ADA2E2F0DE}"/>
              </a:ext>
            </a:extLst>
          </p:cNvPr>
          <p:cNvSpPr>
            <a:spLocks noGrp="1"/>
          </p:cNvSpPr>
          <p:nvPr>
            <p:ph type="title"/>
          </p:nvPr>
        </p:nvSpPr>
        <p:spPr>
          <a:xfrm>
            <a:off x="755967" y="401177"/>
            <a:ext cx="9914859" cy="1329004"/>
          </a:xfrm>
        </p:spPr>
        <p:txBody>
          <a:bodyPr>
            <a:normAutofit fontScale="90000"/>
          </a:bodyPr>
          <a:lstStyle/>
          <a:p>
            <a:r>
              <a:rPr lang="en-US" sz="6000" dirty="0">
                <a:solidFill>
                  <a:srgbClr val="0070C0"/>
                </a:solidFill>
                <a:latin typeface="League Spartan"/>
              </a:rPr>
              <a:t>COMPONENT</a:t>
            </a:r>
            <a:br>
              <a:rPr lang="en-US" sz="4000" dirty="0">
                <a:solidFill>
                  <a:srgbClr val="FCBF01"/>
                </a:solidFill>
                <a:latin typeface="League Spartan"/>
              </a:rPr>
            </a:br>
            <a:endParaRPr lang="ar-EG" dirty="0"/>
          </a:p>
        </p:txBody>
      </p:sp>
      <p:sp>
        <p:nvSpPr>
          <p:cNvPr id="4" name="شكل بيضاوي 3">
            <a:extLst>
              <a:ext uri="{FF2B5EF4-FFF2-40B4-BE49-F238E27FC236}">
                <a16:creationId xmlns:a16="http://schemas.microsoft.com/office/drawing/2014/main" id="{1D88D324-DE1D-7FCA-9D67-4E78A876D260}"/>
              </a:ext>
            </a:extLst>
          </p:cNvPr>
          <p:cNvSpPr/>
          <p:nvPr/>
        </p:nvSpPr>
        <p:spPr>
          <a:xfrm>
            <a:off x="896309" y="1467138"/>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1</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8" name="مربع نص 7">
            <a:extLst>
              <a:ext uri="{FF2B5EF4-FFF2-40B4-BE49-F238E27FC236}">
                <a16:creationId xmlns:a16="http://schemas.microsoft.com/office/drawing/2014/main" id="{316DAF0B-CA3F-3B9D-A364-A46FDCC14AD9}"/>
              </a:ext>
            </a:extLst>
          </p:cNvPr>
          <p:cNvSpPr txBox="1"/>
          <p:nvPr/>
        </p:nvSpPr>
        <p:spPr>
          <a:xfrm>
            <a:off x="1521174" y="1362956"/>
            <a:ext cx="6097656" cy="646331"/>
          </a:xfrm>
          <a:prstGeom prst="rect">
            <a:avLst/>
          </a:prstGeom>
          <a:noFill/>
        </p:spPr>
        <p:txBody>
          <a:bodyPr wrap="square">
            <a:spAutoFit/>
          </a:bodyPr>
          <a:lstStyle/>
          <a:p>
            <a:r>
              <a:rPr lang="en-US" sz="3600" dirty="0"/>
              <a:t>Timer 555</a:t>
            </a:r>
          </a:p>
        </p:txBody>
      </p:sp>
      <p:sp>
        <p:nvSpPr>
          <p:cNvPr id="9" name="شكل بيضاوي 8">
            <a:extLst>
              <a:ext uri="{FF2B5EF4-FFF2-40B4-BE49-F238E27FC236}">
                <a16:creationId xmlns:a16="http://schemas.microsoft.com/office/drawing/2014/main" id="{8D510910-9E91-E89A-31BC-0119441865A1}"/>
              </a:ext>
            </a:extLst>
          </p:cNvPr>
          <p:cNvSpPr/>
          <p:nvPr/>
        </p:nvSpPr>
        <p:spPr>
          <a:xfrm>
            <a:off x="896308" y="2208921"/>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2</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10" name="شكل بيضاوي 9">
            <a:extLst>
              <a:ext uri="{FF2B5EF4-FFF2-40B4-BE49-F238E27FC236}">
                <a16:creationId xmlns:a16="http://schemas.microsoft.com/office/drawing/2014/main" id="{95BDB288-07F0-E55B-FAD9-1E012E834B55}"/>
              </a:ext>
            </a:extLst>
          </p:cNvPr>
          <p:cNvSpPr/>
          <p:nvPr/>
        </p:nvSpPr>
        <p:spPr>
          <a:xfrm>
            <a:off x="896307" y="2952935"/>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3</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11" name="شكل بيضاوي 10">
            <a:extLst>
              <a:ext uri="{FF2B5EF4-FFF2-40B4-BE49-F238E27FC236}">
                <a16:creationId xmlns:a16="http://schemas.microsoft.com/office/drawing/2014/main" id="{44F5CFC8-BF10-88FB-410C-22E6B1FF2EE3}"/>
              </a:ext>
            </a:extLst>
          </p:cNvPr>
          <p:cNvSpPr/>
          <p:nvPr/>
        </p:nvSpPr>
        <p:spPr>
          <a:xfrm>
            <a:off x="896306" y="4403070"/>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5</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12" name="شكل بيضاوي 11">
            <a:extLst>
              <a:ext uri="{FF2B5EF4-FFF2-40B4-BE49-F238E27FC236}">
                <a16:creationId xmlns:a16="http://schemas.microsoft.com/office/drawing/2014/main" id="{C46A8D0B-7482-D86B-8D57-55BAC7470E07}"/>
              </a:ext>
            </a:extLst>
          </p:cNvPr>
          <p:cNvSpPr/>
          <p:nvPr/>
        </p:nvSpPr>
        <p:spPr>
          <a:xfrm>
            <a:off x="896306" y="3658805"/>
            <a:ext cx="437969" cy="437969"/>
          </a:xfrm>
          <a:prstGeom prst="ellipse">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r>
              <a:rPr lang="en-US" sz="2800" dirty="0">
                <a:ln w="0"/>
                <a:solidFill>
                  <a:srgbClr val="ADABAE"/>
                </a:solidFill>
                <a:effectLst>
                  <a:outerShdw blurRad="38100" dist="25400" dir="5400000" algn="ctr" rotWithShape="0">
                    <a:srgbClr val="6E747A">
                      <a:alpha val="43000"/>
                    </a:srgbClr>
                  </a:outerShdw>
                </a:effectLst>
              </a:rPr>
              <a:t>4</a:t>
            </a:r>
            <a:endParaRPr lang="ar-EG" sz="2800" dirty="0">
              <a:ln w="0"/>
              <a:solidFill>
                <a:srgbClr val="ADABAE"/>
              </a:solidFill>
              <a:effectLst>
                <a:outerShdw blurRad="38100" dist="25400" dir="5400000" algn="ctr" rotWithShape="0">
                  <a:srgbClr val="6E747A">
                    <a:alpha val="43000"/>
                  </a:srgbClr>
                </a:outerShdw>
              </a:effectLst>
            </a:endParaRPr>
          </a:p>
        </p:txBody>
      </p:sp>
      <p:sp>
        <p:nvSpPr>
          <p:cNvPr id="15" name="مربع نص 14">
            <a:extLst>
              <a:ext uri="{FF2B5EF4-FFF2-40B4-BE49-F238E27FC236}">
                <a16:creationId xmlns:a16="http://schemas.microsoft.com/office/drawing/2014/main" id="{75FB2327-8C65-408F-0DC2-3947797E35E7}"/>
              </a:ext>
            </a:extLst>
          </p:cNvPr>
          <p:cNvSpPr txBox="1"/>
          <p:nvPr/>
        </p:nvSpPr>
        <p:spPr>
          <a:xfrm>
            <a:off x="1521174" y="2848753"/>
            <a:ext cx="6097656" cy="646331"/>
          </a:xfrm>
          <a:prstGeom prst="rect">
            <a:avLst/>
          </a:prstGeom>
          <a:noFill/>
        </p:spPr>
        <p:txBody>
          <a:bodyPr wrap="square">
            <a:spAutoFit/>
          </a:bodyPr>
          <a:lstStyle/>
          <a:p>
            <a:r>
              <a:rPr lang="en-US" sz="3600" dirty="0"/>
              <a:t>Cap100 nano</a:t>
            </a:r>
          </a:p>
        </p:txBody>
      </p:sp>
      <p:sp>
        <p:nvSpPr>
          <p:cNvPr id="16" name="مربع نص 15">
            <a:extLst>
              <a:ext uri="{FF2B5EF4-FFF2-40B4-BE49-F238E27FC236}">
                <a16:creationId xmlns:a16="http://schemas.microsoft.com/office/drawing/2014/main" id="{30BB3451-F910-6B4E-1A04-AAC6BD8F69F4}"/>
              </a:ext>
            </a:extLst>
          </p:cNvPr>
          <p:cNvSpPr txBox="1"/>
          <p:nvPr/>
        </p:nvSpPr>
        <p:spPr>
          <a:xfrm>
            <a:off x="1521174" y="2088028"/>
            <a:ext cx="6097656" cy="646331"/>
          </a:xfrm>
          <a:prstGeom prst="rect">
            <a:avLst/>
          </a:prstGeom>
          <a:noFill/>
        </p:spPr>
        <p:txBody>
          <a:bodyPr wrap="square">
            <a:spAutoFit/>
          </a:bodyPr>
          <a:lstStyle/>
          <a:p>
            <a:r>
              <a:rPr lang="en-US" sz="3600" dirty="0"/>
              <a:t>Pot100K</a:t>
            </a:r>
          </a:p>
        </p:txBody>
      </p:sp>
      <p:sp>
        <p:nvSpPr>
          <p:cNvPr id="17" name="مربع نص 16">
            <a:extLst>
              <a:ext uri="{FF2B5EF4-FFF2-40B4-BE49-F238E27FC236}">
                <a16:creationId xmlns:a16="http://schemas.microsoft.com/office/drawing/2014/main" id="{09AFFA8E-6592-95FB-7775-D91FC6FE5043}"/>
              </a:ext>
            </a:extLst>
          </p:cNvPr>
          <p:cNvSpPr txBox="1"/>
          <p:nvPr/>
        </p:nvSpPr>
        <p:spPr>
          <a:xfrm>
            <a:off x="1521174" y="4022129"/>
            <a:ext cx="7454875" cy="954813"/>
          </a:xfrm>
          <a:prstGeom prst="rect">
            <a:avLst/>
          </a:prstGeom>
          <a:noFill/>
        </p:spPr>
        <p:txBody>
          <a:bodyPr wrap="square">
            <a:spAutoFit/>
          </a:bodyPr>
          <a:lstStyle/>
          <a:p>
            <a:pPr>
              <a:lnSpc>
                <a:spcPts val="7665"/>
              </a:lnSpc>
            </a:pPr>
            <a:r>
              <a:rPr lang="en-US" sz="3600" dirty="0">
                <a:solidFill>
                  <a:schemeClr val="tx1">
                    <a:lumMod val="95000"/>
                    <a:lumOff val="5000"/>
                  </a:schemeClr>
                </a:solidFill>
                <a:latin typeface="League Spartan"/>
              </a:rPr>
              <a:t>Cap 10 Micro</a:t>
            </a:r>
          </a:p>
        </p:txBody>
      </p:sp>
      <p:sp>
        <p:nvSpPr>
          <p:cNvPr id="18" name="مربع نص 17">
            <a:extLst>
              <a:ext uri="{FF2B5EF4-FFF2-40B4-BE49-F238E27FC236}">
                <a16:creationId xmlns:a16="http://schemas.microsoft.com/office/drawing/2014/main" id="{4CA3FBA2-514E-25F9-BCD7-0D6C79194D70}"/>
              </a:ext>
            </a:extLst>
          </p:cNvPr>
          <p:cNvSpPr txBox="1"/>
          <p:nvPr/>
        </p:nvSpPr>
        <p:spPr>
          <a:xfrm>
            <a:off x="1521174" y="3554623"/>
            <a:ext cx="6097656" cy="646331"/>
          </a:xfrm>
          <a:prstGeom prst="rect">
            <a:avLst/>
          </a:prstGeom>
          <a:noFill/>
        </p:spPr>
        <p:txBody>
          <a:bodyPr wrap="square">
            <a:spAutoFit/>
          </a:bodyPr>
          <a:lstStyle/>
          <a:p>
            <a:r>
              <a:rPr lang="en-US" sz="3600" dirty="0"/>
              <a:t>Pot 124k</a:t>
            </a:r>
          </a:p>
        </p:txBody>
      </p:sp>
    </p:spTree>
    <p:extLst>
      <p:ext uri="{BB962C8B-B14F-4D97-AF65-F5344CB8AC3E}">
        <p14:creationId xmlns:p14="http://schemas.microsoft.com/office/powerpoint/2010/main" val="10941580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9" grpId="0" animBg="1"/>
      <p:bldP spid="10" grpId="0" animBg="1"/>
      <p:bldP spid="11" grpId="0" animBg="1"/>
      <p:bldP spid="12" grpId="0" animBg="1"/>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F943BA67-578F-9D20-F06E-A3B2FC0857F4}"/>
              </a:ext>
            </a:extLst>
          </p:cNvPr>
          <p:cNvSpPr txBox="1"/>
          <p:nvPr/>
        </p:nvSpPr>
        <p:spPr>
          <a:xfrm>
            <a:off x="3352738" y="0"/>
            <a:ext cx="6097554" cy="923330"/>
          </a:xfrm>
          <a:prstGeom prst="rect">
            <a:avLst/>
          </a:prstGeom>
          <a:noFill/>
        </p:spPr>
        <p:txBody>
          <a:bodyPr wrap="square">
            <a:spAutoFit/>
          </a:bodyPr>
          <a:lstStyle/>
          <a:p>
            <a:r>
              <a:rPr lang="en-US" sz="5400" b="1" dirty="0">
                <a:solidFill>
                  <a:srgbClr val="0070C0"/>
                </a:solidFill>
              </a:rPr>
              <a:t>Circuit Diagram</a:t>
            </a:r>
            <a:endParaRPr lang="ar-EG" sz="5400" b="1" dirty="0">
              <a:solidFill>
                <a:srgbClr val="0070C0"/>
              </a:solidFill>
            </a:endParaRPr>
          </a:p>
        </p:txBody>
      </p:sp>
      <p:sp>
        <p:nvSpPr>
          <p:cNvPr id="8" name="مستطيل: زوايا مستديرة 7">
            <a:extLst>
              <a:ext uri="{FF2B5EF4-FFF2-40B4-BE49-F238E27FC236}">
                <a16:creationId xmlns:a16="http://schemas.microsoft.com/office/drawing/2014/main" id="{24B193E3-65CC-C124-4CE1-F532D4D73026}"/>
              </a:ext>
            </a:extLst>
          </p:cNvPr>
          <p:cNvSpPr/>
          <p:nvPr/>
        </p:nvSpPr>
        <p:spPr>
          <a:xfrm>
            <a:off x="354563" y="923330"/>
            <a:ext cx="10898155" cy="5253134"/>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2171536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مربع نص 8">
            <a:extLst>
              <a:ext uri="{FF2B5EF4-FFF2-40B4-BE49-F238E27FC236}">
                <a16:creationId xmlns:a16="http://schemas.microsoft.com/office/drawing/2014/main" id="{D1A83B90-49AF-4F03-FE4D-2FF93FC20D59}"/>
              </a:ext>
            </a:extLst>
          </p:cNvPr>
          <p:cNvSpPr txBox="1"/>
          <p:nvPr/>
        </p:nvSpPr>
        <p:spPr>
          <a:xfrm>
            <a:off x="1478691" y="409336"/>
            <a:ext cx="5788884" cy="1015663"/>
          </a:xfrm>
          <a:prstGeom prst="rect">
            <a:avLst/>
          </a:prstGeom>
          <a:noFill/>
        </p:spPr>
        <p:txBody>
          <a:bodyPr wrap="square">
            <a:spAutoFit/>
          </a:bodyPr>
          <a:lstStyle/>
          <a:p>
            <a:r>
              <a:rPr lang="en-US" sz="6000" b="1" dirty="0">
                <a:solidFill>
                  <a:srgbClr val="0070C0"/>
                </a:solidFill>
              </a:rPr>
              <a:t>Timer 555</a:t>
            </a:r>
            <a:endParaRPr lang="ar-EG" sz="6000" b="1" dirty="0">
              <a:solidFill>
                <a:srgbClr val="0070C0"/>
              </a:solidFill>
            </a:endParaRPr>
          </a:p>
        </p:txBody>
      </p:sp>
      <p:sp>
        <p:nvSpPr>
          <p:cNvPr id="15" name="مربع نص 14">
            <a:extLst>
              <a:ext uri="{FF2B5EF4-FFF2-40B4-BE49-F238E27FC236}">
                <a16:creationId xmlns:a16="http://schemas.microsoft.com/office/drawing/2014/main" id="{B2E48C61-5186-0C03-61D2-2F41F90C4365}"/>
              </a:ext>
            </a:extLst>
          </p:cNvPr>
          <p:cNvSpPr txBox="1"/>
          <p:nvPr/>
        </p:nvSpPr>
        <p:spPr>
          <a:xfrm>
            <a:off x="621247" y="1720839"/>
            <a:ext cx="7794965" cy="4462760"/>
          </a:xfrm>
          <a:prstGeom prst="rect">
            <a:avLst/>
          </a:prstGeom>
          <a:noFill/>
        </p:spPr>
        <p:txBody>
          <a:bodyPr wrap="square">
            <a:spAutoFit/>
          </a:bodyPr>
          <a:lstStyle/>
          <a:p>
            <a:r>
              <a:rPr lang="en-US" sz="3200" dirty="0">
                <a:solidFill>
                  <a:srgbClr val="FF0000"/>
                </a:solidFill>
                <a:latin typeface="Arial" panose="020B0604020202020204" pitchFamily="34" charset="0"/>
              </a:rPr>
              <a:t>What Is a 555 Timer IC?</a:t>
            </a:r>
          </a:p>
          <a:p>
            <a:r>
              <a:rPr lang="en-US" sz="2800" dirty="0">
                <a:solidFill>
                  <a:srgbClr val="202122"/>
                </a:solidFill>
                <a:latin typeface="Arial" panose="020B0604020202020204" pitchFamily="34" charset="0"/>
              </a:rPr>
              <a:t>The 555 timer IC is an important tool in electronic design and operates over a wide voltage range from 4.5V to 15V DC. This multifunctional integrated circuit can create precisely timed delays and oscillations. It consists of various internal components such as transistors, resistors, diodes, and flip-flops. These components coordinate to perform the critical operations of the IC.</a:t>
            </a:r>
            <a:endParaRPr lang="en-US" sz="2800" b="0" i="0" dirty="0">
              <a:solidFill>
                <a:srgbClr val="202122"/>
              </a:solidFill>
              <a:effectLst/>
              <a:latin typeface="Arial" panose="020B0604020202020204" pitchFamily="34" charset="0"/>
            </a:endParaRPr>
          </a:p>
        </p:txBody>
      </p:sp>
      <p:pic>
        <p:nvPicPr>
          <p:cNvPr id="6" name="صورة 5" descr="صورة تحتوي على الإلكترونيات, نص, الهندسة الإلكترونية, مكونات الدائرة الكهربائية&#10;&#10;تم إنشاء الوصف تلقائياً">
            <a:extLst>
              <a:ext uri="{FF2B5EF4-FFF2-40B4-BE49-F238E27FC236}">
                <a16:creationId xmlns:a16="http://schemas.microsoft.com/office/drawing/2014/main" id="{02652A32-0778-E246-71C7-921749E8BF21}"/>
              </a:ext>
            </a:extLst>
          </p:cNvPr>
          <p:cNvPicPr>
            <a:picLocks noChangeAspect="1"/>
          </p:cNvPicPr>
          <p:nvPr/>
        </p:nvPicPr>
        <p:blipFill>
          <a:blip r:embed="rId2"/>
          <a:stretch>
            <a:fillRect/>
          </a:stretch>
        </p:blipFill>
        <p:spPr>
          <a:xfrm>
            <a:off x="7493715" y="178902"/>
            <a:ext cx="4431899" cy="2492193"/>
          </a:xfrm>
          <a:prstGeom prst="rect">
            <a:avLst/>
          </a:prstGeom>
        </p:spPr>
      </p:pic>
      <p:pic>
        <p:nvPicPr>
          <p:cNvPr id="8" name="صورة 7">
            <a:extLst>
              <a:ext uri="{FF2B5EF4-FFF2-40B4-BE49-F238E27FC236}">
                <a16:creationId xmlns:a16="http://schemas.microsoft.com/office/drawing/2014/main" id="{BF6FCE17-DF98-171A-1DC8-7BABE3182060}"/>
              </a:ext>
            </a:extLst>
          </p:cNvPr>
          <p:cNvPicPr>
            <a:picLocks noChangeAspect="1"/>
          </p:cNvPicPr>
          <p:nvPr/>
        </p:nvPicPr>
        <p:blipFill>
          <a:blip r:embed="rId3"/>
          <a:stretch>
            <a:fillRect/>
          </a:stretch>
        </p:blipFill>
        <p:spPr>
          <a:xfrm>
            <a:off x="87839" y="242354"/>
            <a:ext cx="1349626" cy="1349626"/>
          </a:xfrm>
          <a:prstGeom prst="rect">
            <a:avLst/>
          </a:prstGeom>
        </p:spPr>
      </p:pic>
    </p:spTree>
    <p:extLst>
      <p:ext uri="{BB962C8B-B14F-4D97-AF65-F5344CB8AC3E}">
        <p14:creationId xmlns:p14="http://schemas.microsoft.com/office/powerpoint/2010/main" val="24636380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theme/theme1.xml><?xml version="1.0" encoding="utf-8"?>
<a:theme xmlns:a="http://schemas.openxmlformats.org/drawingml/2006/main" name="ModOverlayVTI">
  <a:themeElements>
    <a:clrScheme name="AnalogousFromDarkSeedLeftStep">
      <a:dk1>
        <a:srgbClr val="000000"/>
      </a:dk1>
      <a:lt1>
        <a:srgbClr val="FFFFFF"/>
      </a:lt1>
      <a:dk2>
        <a:srgbClr val="412524"/>
      </a:dk2>
      <a:lt2>
        <a:srgbClr val="E6E2E8"/>
      </a:lt2>
      <a:accent1>
        <a:srgbClr val="52B620"/>
      </a:accent1>
      <a:accent2>
        <a:srgbClr val="87AF13"/>
      </a:accent2>
      <a:accent3>
        <a:srgbClr val="B79F21"/>
      </a:accent3>
      <a:accent4>
        <a:srgbClr val="D56717"/>
      </a:accent4>
      <a:accent5>
        <a:srgbClr val="E72A29"/>
      </a:accent5>
      <a:accent6>
        <a:srgbClr val="D51765"/>
      </a:accent6>
      <a:hlink>
        <a:srgbClr val="BF553F"/>
      </a:hlink>
      <a:folHlink>
        <a:srgbClr val="7F7F7F"/>
      </a:folHlink>
    </a:clrScheme>
    <a:fontScheme name="Elephant Arial Nova Ligh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docProps/app.xml><?xml version="1.0" encoding="utf-8"?>
<Properties xmlns="http://schemas.openxmlformats.org/officeDocument/2006/extended-properties" xmlns:vt="http://schemas.openxmlformats.org/officeDocument/2006/docPropsVTypes">
  <Template>TM04033919[[fn=دارة]]</Template>
  <TotalTime>262</TotalTime>
  <Words>1064</Words>
  <Application>Microsoft Office PowerPoint</Application>
  <PresentationFormat>شاشة عريضة</PresentationFormat>
  <Paragraphs>63</Paragraphs>
  <Slides>18</Slides>
  <Notes>0</Notes>
  <HiddenSlides>0</HiddenSlides>
  <MMClips>1</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18</vt:i4>
      </vt:variant>
    </vt:vector>
  </HeadingPairs>
  <TitlesOfParts>
    <vt:vector size="23" baseType="lpstr">
      <vt:lpstr>Arial</vt:lpstr>
      <vt:lpstr>Calibri</vt:lpstr>
      <vt:lpstr>League Spartan</vt:lpstr>
      <vt:lpstr>Segoe UI</vt:lpstr>
      <vt:lpstr>ModOverlayVTI</vt:lpstr>
      <vt:lpstr>Function Genrator </vt:lpstr>
      <vt:lpstr>Contents Layout : </vt:lpstr>
      <vt:lpstr>عرض تقديمي في PowerPoint</vt:lpstr>
      <vt:lpstr>عرض تقديمي في PowerPoint</vt:lpstr>
      <vt:lpstr>عرض تقديمي في PowerPoint</vt:lpstr>
      <vt:lpstr>عرض تقديمي في PowerPoint</vt:lpstr>
      <vt:lpstr>COMPONENT </vt:lpstr>
      <vt:lpstr>عرض تقديمي في PowerPoint</vt:lpstr>
      <vt:lpstr>عرض تقديمي في PowerPoint</vt:lpstr>
      <vt:lpstr>عرض تقديمي في PowerPoint</vt:lpstr>
      <vt:lpstr>Type Of Modes</vt:lpstr>
      <vt:lpstr>Astable Mode</vt:lpstr>
      <vt:lpstr>عرض تقديمي في PowerPoint</vt:lpstr>
      <vt:lpstr>عرض تقديمي في PowerPoint</vt:lpstr>
      <vt:lpstr>عرض تقديمي في PowerPoint</vt:lpstr>
      <vt:lpstr>عرض تقديمي في PowerPoint</vt:lpstr>
      <vt:lpstr>عرض تقديمي في PowerPoint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WATCH</dc:title>
  <dc:creator>Ahmed Khater</dc:creator>
  <cp:lastModifiedBy>Ahmed Khater</cp:lastModifiedBy>
  <cp:revision>3</cp:revision>
  <dcterms:created xsi:type="dcterms:W3CDTF">2023-12-14T22:35:25Z</dcterms:created>
  <dcterms:modified xsi:type="dcterms:W3CDTF">2024-07-27T22:44:53Z</dcterms:modified>
</cp:coreProperties>
</file>